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95" r:id="rId2"/>
    <p:sldId id="341" r:id="rId3"/>
    <p:sldId id="342" r:id="rId4"/>
    <p:sldId id="330" r:id="rId5"/>
    <p:sldId id="317" r:id="rId6"/>
    <p:sldId id="340" r:id="rId7"/>
    <p:sldId id="347" r:id="rId8"/>
    <p:sldId id="343" r:id="rId9"/>
    <p:sldId id="344" r:id="rId10"/>
    <p:sldId id="346" r:id="rId11"/>
    <p:sldId id="348" r:id="rId12"/>
    <p:sldId id="349" r:id="rId13"/>
    <p:sldId id="345" r:id="rId14"/>
    <p:sldId id="303" r:id="rId15"/>
  </p:sldIdLst>
  <p:sldSz cx="9144000" cy="6858000" type="screen4x3"/>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492F92"/>
    <a:srgbClr val="D3CDE1"/>
    <a:srgbClr val="8585BE"/>
    <a:srgbClr val="007C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82" autoAdjust="0"/>
    <p:restoredTop sz="65542" autoAdjust="0"/>
  </p:normalViewPr>
  <p:slideViewPr>
    <p:cSldViewPr showGuides="1">
      <p:cViewPr varScale="1">
        <p:scale>
          <a:sx n="47" d="100"/>
          <a:sy n="47" d="100"/>
        </p:scale>
        <p:origin x="-2034" y="-90"/>
      </p:cViewPr>
      <p:guideLst>
        <p:guide orient="horz" pos="1185"/>
        <p:guide pos="133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9099" cy="49720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4940" y="1"/>
            <a:ext cx="2949099" cy="497205"/>
          </a:xfrm>
          <a:prstGeom prst="rect">
            <a:avLst/>
          </a:prstGeom>
        </p:spPr>
        <p:txBody>
          <a:bodyPr vert="horz" lIns="91440" tIns="45720" rIns="91440" bIns="45720" rtlCol="0"/>
          <a:lstStyle>
            <a:lvl1pPr algn="r">
              <a:defRPr sz="1200"/>
            </a:lvl1pPr>
          </a:lstStyle>
          <a:p>
            <a:fld id="{F62D3C6A-CF16-4B8A-AE64-7559FD68468A}" type="datetimeFigureOut">
              <a:rPr lang="en-GB" smtClean="0"/>
              <a:t>09/07/2019</a:t>
            </a:fld>
            <a:endParaRPr lang="en-GB"/>
          </a:p>
        </p:txBody>
      </p:sp>
      <p:sp>
        <p:nvSpPr>
          <p:cNvPr id="4" name="Slide Image Placeholder 3"/>
          <p:cNvSpPr>
            <a:spLocks noGrp="1" noRot="1" noChangeAspect="1"/>
          </p:cNvSpPr>
          <p:nvPr>
            <p:ph type="sldImg" idx="2"/>
          </p:nvPr>
        </p:nvSpPr>
        <p:spPr>
          <a:xfrm>
            <a:off x="919163" y="746125"/>
            <a:ext cx="4967287" cy="37274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562" y="4723448"/>
            <a:ext cx="5444490" cy="447484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45170"/>
            <a:ext cx="2949099" cy="49720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4940" y="9445170"/>
            <a:ext cx="2949099" cy="497205"/>
          </a:xfrm>
          <a:prstGeom prst="rect">
            <a:avLst/>
          </a:prstGeom>
        </p:spPr>
        <p:txBody>
          <a:bodyPr vert="horz" lIns="91440" tIns="45720" rIns="91440" bIns="45720" rtlCol="0" anchor="b"/>
          <a:lstStyle>
            <a:lvl1pPr algn="r">
              <a:defRPr sz="1200"/>
            </a:lvl1pPr>
          </a:lstStyle>
          <a:p>
            <a:fld id="{71646FCB-3CEE-428D-B50F-B562299EB96F}" type="slidenum">
              <a:rPr lang="en-GB" smtClean="0"/>
              <a:t>‹#›</a:t>
            </a:fld>
            <a:endParaRPr lang="en-GB"/>
          </a:p>
        </p:txBody>
      </p:sp>
    </p:spTree>
    <p:extLst>
      <p:ext uri="{BB962C8B-B14F-4D97-AF65-F5344CB8AC3E}">
        <p14:creationId xmlns:p14="http://schemas.microsoft.com/office/powerpoint/2010/main" val="835773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youtube.com/embed/JdvJZD-cplg"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919163" y="746125"/>
            <a:ext cx="4967287" cy="37274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6" name="Shape 86"/>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Each group will need the following materials:</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A copy of the ‘Little Red Hen’ story-map</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Post-it notes</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A copy of the Sequence and Narrative Guidance</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A copy of the Boxing Up! ‘Little Red Hen’ template.</a:t>
            </a:r>
            <a:endParaRPr lang="en-GB" sz="1200" b="0"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Slide timings: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1-3: </a:t>
            </a:r>
            <a:r>
              <a:rPr lang="en-GB" sz="1200" b="0" i="0" u="none" strike="noStrike" cap="none" baseline="0" dirty="0" smtClean="0">
                <a:solidFill>
                  <a:schemeClr val="dk1"/>
                </a:solidFill>
                <a:latin typeface="Calibri"/>
                <a:ea typeface="Calibri"/>
                <a:cs typeface="Calibri"/>
                <a:sym typeface="Calibri"/>
              </a:rPr>
              <a:t>10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4-6: </a:t>
            </a:r>
            <a:r>
              <a:rPr lang="en-GB" sz="1200" b="0" i="0" u="none" strike="noStrike" cap="none" baseline="0" dirty="0" smtClean="0">
                <a:solidFill>
                  <a:schemeClr val="dk1"/>
                </a:solidFill>
                <a:latin typeface="Calibri"/>
                <a:ea typeface="Calibri"/>
                <a:cs typeface="Calibri"/>
                <a:sym typeface="Calibri"/>
              </a:rPr>
              <a:t>10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7-9: </a:t>
            </a:r>
            <a:r>
              <a:rPr lang="en-GB" sz="1200" b="0" i="0" u="none" strike="noStrike" cap="none" baseline="0" dirty="0" smtClean="0">
                <a:solidFill>
                  <a:schemeClr val="dk1"/>
                </a:solidFill>
                <a:latin typeface="Calibri"/>
                <a:ea typeface="Calibri"/>
                <a:cs typeface="Calibri"/>
                <a:sym typeface="Calibri"/>
              </a:rPr>
              <a:t>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10-11: </a:t>
            </a:r>
            <a:r>
              <a:rPr lang="en-GB" sz="1200" b="0" i="0" u="none" strike="noStrike" cap="none" baseline="0" dirty="0" smtClean="0">
                <a:solidFill>
                  <a:schemeClr val="dk1"/>
                </a:solidFill>
                <a:latin typeface="Calibri"/>
                <a:ea typeface="Calibri"/>
                <a:cs typeface="Calibri"/>
                <a:sym typeface="Calibri"/>
              </a:rPr>
              <a:t>25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12-13: </a:t>
            </a:r>
            <a:r>
              <a:rPr lang="en-GB" sz="1200" b="0" i="0" u="none" strike="noStrike" cap="none" baseline="0" dirty="0" smtClean="0">
                <a:solidFill>
                  <a:schemeClr val="dk1"/>
                </a:solidFill>
                <a:latin typeface="Calibri"/>
                <a:ea typeface="Calibri"/>
                <a:cs typeface="Calibri"/>
                <a:sym typeface="Calibri"/>
              </a:rPr>
              <a:t>5 minutes</a:t>
            </a:r>
            <a:endParaRPr lang="en-GB" sz="1200" b="1" i="0" u="none" strike="noStrike" cap="none" baseline="0" dirty="0" smtClean="0">
              <a:solidFill>
                <a:schemeClr val="dk1"/>
              </a:solidFill>
              <a:latin typeface="Calibri"/>
              <a:ea typeface="Calibri"/>
              <a:cs typeface="Calibri"/>
              <a:sym typeface="Calibri"/>
            </a:endParaRP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 14: </a:t>
            </a:r>
            <a:r>
              <a:rPr lang="en-GB" sz="1200" b="0" i="0" u="none" strike="noStrike" cap="none" baseline="0" dirty="0" smtClean="0">
                <a:solidFill>
                  <a:schemeClr val="dk1"/>
                </a:solidFill>
                <a:latin typeface="Calibri"/>
                <a:ea typeface="Calibri"/>
                <a:cs typeface="Calibri"/>
                <a:sym typeface="Calibri"/>
              </a:rPr>
              <a:t>5 minutes</a:t>
            </a:r>
            <a:endParaRPr lang="en-GB" sz="1200" b="1" i="0" u="none" strike="noStrike" cap="none" baseline="0" dirty="0" smtClean="0">
              <a:solidFill>
                <a:schemeClr val="dk1"/>
              </a:solidFill>
              <a:latin typeface="Calibri"/>
              <a:ea typeface="Calibri"/>
              <a:cs typeface="Calibri"/>
              <a:sym typeface="Calibri"/>
            </a:endParaRPr>
          </a:p>
          <a:p>
            <a:pPr marL="171450" marR="0" lvl="0" indent="-171450" algn="l" rtl="0">
              <a:spcBef>
                <a:spcPts val="0"/>
              </a:spcBef>
              <a:spcAft>
                <a:spcPts val="0"/>
              </a:spcAft>
              <a:buFont typeface="Arial" panose="020B0604020202020204" pitchFamily="34" charset="0"/>
              <a:buChar char="•"/>
            </a:pPr>
            <a:endParaRPr sz="1200" b="1" i="0" u="none" strike="noStrike" cap="none" dirty="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854940" y="9445170"/>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Practitioners to be given a packet of post-it</a:t>
            </a:r>
            <a:r>
              <a:rPr lang="en-GB" sz="1200" b="1" i="0" u="none" strike="noStrike" cap="none" baseline="0" dirty="0" smtClean="0">
                <a:solidFill>
                  <a:schemeClr val="dk1"/>
                </a:solidFill>
                <a:latin typeface="Calibri"/>
                <a:ea typeface="Calibri"/>
                <a:cs typeface="Calibri"/>
                <a:sym typeface="Calibri"/>
              </a:rPr>
              <a:t> notes.</a:t>
            </a:r>
            <a:endParaRPr lang="en-GB" sz="1200" b="1" i="0" u="none" strike="noStrike" cap="none"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1" i="0" u="none" strike="noStrike" cap="none" dirty="0" smtClean="0">
              <a:solidFill>
                <a:schemeClr val="dk1"/>
              </a:solidFill>
              <a:latin typeface="Calibri"/>
              <a:ea typeface="Calibri"/>
              <a:cs typeface="Calibri"/>
              <a:sym typeface="Calibri"/>
            </a:endParaRPr>
          </a:p>
          <a:p>
            <a:r>
              <a:rPr lang="en-GB" sz="1200" b="1" dirty="0" smtClean="0"/>
              <a:t>Task:</a:t>
            </a:r>
          </a:p>
          <a:p>
            <a:r>
              <a:rPr lang="en-GB" sz="1200" b="1" dirty="0" smtClean="0"/>
              <a:t>Using the story-map, choose innovations to make for the ‘who’, ‘where’, ‘when’ and ‘what happened’. For each change you need a new visual and a new action/ gesture.</a:t>
            </a:r>
          </a:p>
          <a:p>
            <a:endParaRPr lang="en-GB" sz="1200" b="1" dirty="0" smtClean="0"/>
          </a:p>
          <a:p>
            <a:r>
              <a:rPr lang="en-GB" sz="1200" b="1" dirty="0" smtClean="0"/>
              <a:t>Facilitator</a:t>
            </a:r>
            <a:r>
              <a:rPr lang="en-GB" sz="1200" b="1" baseline="0" dirty="0" smtClean="0"/>
              <a:t> to provide time to complete task and share their innovations.</a:t>
            </a:r>
          </a:p>
          <a:p>
            <a:endParaRPr lang="en-GB" sz="1200" b="1" baseline="0" dirty="0" smtClean="0"/>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10</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988140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Practitioners to be given a copy of ‘The Little</a:t>
            </a:r>
            <a:r>
              <a:rPr lang="en-GB" b="1" baseline="0" dirty="0" smtClean="0"/>
              <a:t> Red Hen – Boxing Up!’ template.</a:t>
            </a:r>
          </a:p>
          <a:p>
            <a:endParaRPr lang="en-GB" b="1" baseline="0" dirty="0" smtClean="0"/>
          </a:p>
          <a:p>
            <a:r>
              <a:rPr lang="en-GB" b="1" i="0" baseline="0" dirty="0" smtClean="0"/>
              <a:t>The facilitator to share:</a:t>
            </a:r>
          </a:p>
          <a:p>
            <a:r>
              <a:rPr lang="en-GB" b="0" i="1" baseline="0" dirty="0" smtClean="0"/>
              <a:t>“The Boxing Up! Template from Pie Corbett’s Talk for Writing</a:t>
            </a:r>
            <a:r>
              <a:rPr lang="en-GB" sz="1200" b="0" i="1" u="none" strike="noStrike" cap="none" dirty="0" smtClean="0">
                <a:solidFill>
                  <a:schemeClr val="dk1"/>
                </a:solidFill>
                <a:latin typeface="+mn-lt"/>
                <a:ea typeface="Calibri"/>
                <a:cs typeface="Calibri"/>
                <a:sym typeface="Calibri"/>
              </a:rPr>
              <a:t>©</a:t>
            </a:r>
            <a:r>
              <a:rPr lang="en-GB" b="0" i="1" baseline="0" dirty="0" smtClean="0"/>
              <a:t> approach can be used to analyse the original text and support innovation.”</a:t>
            </a:r>
          </a:p>
          <a:p>
            <a:endParaRPr lang="en-GB" b="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b="1" dirty="0" smtClean="0"/>
              <a:t>Use the ‘Boxing Up!’ template for ‘The Little Red Hen’ to identify the key elements of ‘The Little Red Hen’ and the innovations that can be made.</a:t>
            </a:r>
            <a:endParaRPr lang="en-GB" sz="1200" dirty="0" smtClean="0"/>
          </a:p>
          <a:p>
            <a:endParaRPr lang="en-GB" b="1" dirty="0" smtClean="0"/>
          </a:p>
          <a:p>
            <a:r>
              <a:rPr lang="en-GB" b="1" dirty="0" smtClean="0"/>
              <a:t>Facilitator to provide time</a:t>
            </a:r>
            <a:r>
              <a:rPr lang="en-GB" b="1" baseline="0" dirty="0" smtClean="0"/>
              <a:t> for practitioners to use the template and share feedback.</a:t>
            </a:r>
          </a:p>
          <a:p>
            <a:endParaRPr lang="en-GB" b="1" baseline="0" dirty="0" smtClean="0"/>
          </a:p>
          <a:p>
            <a:r>
              <a:rPr lang="en-GB" b="1" baseline="0" dirty="0" smtClean="0"/>
              <a:t>Slides 10-11: 25 minutes</a:t>
            </a:r>
            <a:endParaRPr lang="en-GB" b="1" dirty="0" smtClean="0"/>
          </a:p>
          <a:p>
            <a:pPr marL="0" indent="0">
              <a:buFont typeface="Arial" panose="020B0604020202020204" pitchFamily="34" charset="0"/>
              <a:buNone/>
            </a:pPr>
            <a:endParaRPr lang="en-GB" b="1" i="1" baseline="0" dirty="0" smtClean="0"/>
          </a:p>
          <a:p>
            <a:pPr marL="171450" indent="-171450">
              <a:buFont typeface="Arial" panose="020B0604020202020204" pitchFamily="34" charset="0"/>
              <a:buChar char="•"/>
            </a:pPr>
            <a:endParaRPr lang="en-GB" b="0" i="1" baseline="0" dirty="0" smtClean="0"/>
          </a:p>
          <a:p>
            <a:pPr marL="171450" indent="-171450">
              <a:buFont typeface="Arial" panose="020B0604020202020204" pitchFamily="34" charset="0"/>
              <a:buChar char="•"/>
            </a:pPr>
            <a:endParaRPr lang="en-GB" b="0" i="1" baseline="0" dirty="0" smtClean="0"/>
          </a:p>
          <a:p>
            <a:pPr marL="0" indent="0">
              <a:buFont typeface="Arial" panose="020B0604020202020204" pitchFamily="34" charset="0"/>
              <a:buNone/>
            </a:pPr>
            <a:endParaRPr lang="en-GB" b="0"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Groups to be</a:t>
            </a:r>
            <a:r>
              <a:rPr lang="en-GB" b="1" baseline="0" dirty="0" smtClean="0"/>
              <a:t> provided with copies of the Sequence and Narrative Templates.</a:t>
            </a:r>
            <a:endParaRPr lang="en-GB" b="1" dirty="0" smtClean="0"/>
          </a:p>
          <a:p>
            <a:endParaRPr lang="en-GB" b="1" dirty="0" smtClean="0"/>
          </a:p>
          <a:p>
            <a:r>
              <a:rPr lang="en-GB" b="1" dirty="0" smtClean="0"/>
              <a:t>Discuss:</a:t>
            </a:r>
          </a:p>
          <a:p>
            <a:r>
              <a:rPr lang="en-GB" sz="1200" b="1" i="0" dirty="0" smtClean="0"/>
              <a:t>‘How</a:t>
            </a:r>
            <a:r>
              <a:rPr lang="en-GB" sz="1200" b="1" i="0" baseline="0" dirty="0" smtClean="0"/>
              <a:t> could the Sequence and Narrative Templates be used to support the development of descriptive language as part of the innovation process?’</a:t>
            </a:r>
            <a:endParaRPr lang="en-GB" sz="1200" b="1" i="0" dirty="0" smtClean="0"/>
          </a:p>
          <a:p>
            <a:pPr marL="0" indent="0">
              <a:buFont typeface="Arial" panose="020B0604020202020204" pitchFamily="34" charset="0"/>
              <a:buNone/>
            </a:pPr>
            <a:endParaRPr lang="en-GB" b="0" i="1" baseline="0" dirty="0" smtClean="0"/>
          </a:p>
          <a:p>
            <a:pPr marL="0" indent="0">
              <a:buFont typeface="Arial" panose="020B0604020202020204" pitchFamily="34" charset="0"/>
              <a:buNone/>
            </a:pPr>
            <a:endParaRPr lang="en-GB" b="0" i="1" baseline="0" dirty="0" smtClean="0"/>
          </a:p>
          <a:p>
            <a:pPr marL="0" indent="0">
              <a:buFont typeface="Arial" panose="020B0604020202020204" pitchFamily="34" charset="0"/>
              <a:buNone/>
            </a:pPr>
            <a:endParaRPr lang="en-GB" b="0"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Facilitator to share: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0" i="1" u="none" strike="noStrike" cap="none" dirty="0" smtClean="0">
                <a:solidFill>
                  <a:schemeClr val="dk1"/>
                </a:solidFill>
                <a:latin typeface="Calibri"/>
                <a:ea typeface="Calibri"/>
                <a:cs typeface="Calibri"/>
                <a:sym typeface="Calibri"/>
              </a:rPr>
              <a:t>“Following </a:t>
            </a:r>
            <a:r>
              <a:rPr lang="en-GB" sz="1200" b="0" i="1" u="none" strike="noStrike" cap="none" baseline="0" dirty="0" smtClean="0">
                <a:solidFill>
                  <a:schemeClr val="dk1"/>
                </a:solidFill>
                <a:latin typeface="Calibri"/>
                <a:ea typeface="Calibri"/>
                <a:cs typeface="Calibri"/>
                <a:sym typeface="Calibri"/>
              </a:rPr>
              <a:t>the </a:t>
            </a:r>
            <a:r>
              <a:rPr lang="en-GB" sz="1200" b="0" i="1" u="none" strike="noStrike" cap="none" baseline="0" dirty="0" smtClean="0">
                <a:solidFill>
                  <a:schemeClr val="dk1"/>
                </a:solidFill>
                <a:latin typeface="Calibri"/>
                <a:ea typeface="Calibri"/>
                <a:cs typeface="Calibri"/>
                <a:sym typeface="Calibri"/>
              </a:rPr>
              <a:t>creation of the innovated story-map, </a:t>
            </a:r>
            <a:r>
              <a:rPr lang="en-GB" sz="1200" b="0" i="1" u="none" strike="noStrike" cap="none" baseline="0" dirty="0" smtClean="0">
                <a:solidFill>
                  <a:schemeClr val="dk1"/>
                </a:solidFill>
                <a:latin typeface="Calibri"/>
                <a:ea typeface="Calibri"/>
                <a:cs typeface="Calibri"/>
                <a:sym typeface="Calibri"/>
              </a:rPr>
              <a:t>children can record their </a:t>
            </a:r>
            <a:r>
              <a:rPr lang="en-GB" sz="1200" b="0" i="1" u="none" strike="noStrike" cap="none" baseline="0" dirty="0" smtClean="0">
                <a:solidFill>
                  <a:schemeClr val="dk1"/>
                </a:solidFill>
                <a:latin typeface="Calibri"/>
                <a:ea typeface="Calibri"/>
                <a:cs typeface="Calibri"/>
                <a:sym typeface="Calibri"/>
              </a:rPr>
              <a:t>story-map to record this in written form. The approach to sequence and narrative development has supported them what to include and how to structure it. The story-map can support children’s working memory as it records their ideas, they can then focus on forming the written sentences</a:t>
            </a:r>
            <a:r>
              <a:rPr lang="en-GB" sz="1200" b="0" i="1" u="none" strike="noStrike" cap="none" baseline="0" dirty="0" smtClean="0">
                <a:solidFill>
                  <a:schemeClr val="dk1"/>
                </a:solidFill>
                <a:latin typeface="Calibri"/>
                <a:ea typeface="Calibri"/>
                <a:cs typeface="Calibri"/>
                <a:sym typeface="Calibri"/>
              </a:rPr>
              <a:t>.”</a:t>
            </a: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0" i="1" u="none" strike="noStrike" cap="none" baseline="0"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baseline="0" dirty="0" smtClean="0">
                <a:solidFill>
                  <a:schemeClr val="dk1"/>
                </a:solidFill>
                <a:latin typeface="Calibri"/>
                <a:ea typeface="Calibri"/>
                <a:cs typeface="Calibri"/>
                <a:sym typeface="Calibri"/>
              </a:rPr>
              <a:t>Slides 12-13: 5 minutes</a:t>
            </a:r>
            <a:endParaRPr lang="en-GB" sz="1200" b="1" i="0" u="none" strike="noStrike" cap="none" baseline="0"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0" i="1" u="none" strike="noStrike" cap="none" baseline="0"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0" i="1" u="none" strike="noStrike" cap="none" baseline="0" dirty="0" smtClean="0">
              <a:solidFill>
                <a:schemeClr val="dk1"/>
              </a:solidFill>
              <a:latin typeface="Calibri"/>
              <a:ea typeface="Calibri"/>
              <a:cs typeface="Calibri"/>
              <a:sym typeface="Calibri"/>
            </a:endParaRPr>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13</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988140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The facilitator to share:</a:t>
            </a:r>
          </a:p>
          <a:p>
            <a:endParaRPr lang="en-GB" b="1" dirty="0" smtClean="0"/>
          </a:p>
          <a:p>
            <a:r>
              <a:rPr lang="en-GB" b="0" i="1" baseline="0" dirty="0" smtClean="0"/>
              <a:t>Following today’s session you are going to plan for children’s sequence and narrative development to support retell and summarising. In the second session we will further develop this through the creation of text:</a:t>
            </a:r>
          </a:p>
          <a:p>
            <a:pPr marL="171450" indent="-171450">
              <a:buFont typeface="Arial" panose="020B0604020202020204" pitchFamily="34" charset="0"/>
              <a:buChar char="•"/>
            </a:pPr>
            <a:r>
              <a:rPr lang="en-GB" b="0" i="1" baseline="0" dirty="0" smtClean="0"/>
              <a:t>How will you use today’s learning on sequence and narrative to inform your short and medium term planning?</a:t>
            </a:r>
          </a:p>
          <a:p>
            <a:pPr marL="171450" indent="-171450">
              <a:buFont typeface="Arial" panose="020B0604020202020204" pitchFamily="34" charset="0"/>
              <a:buChar char="•"/>
            </a:pPr>
            <a:r>
              <a:rPr lang="en-GB" b="0" i="1" baseline="0" dirty="0" smtClean="0"/>
              <a:t>How could you observe the impact of sequence and narrative on children’s comprehension and creation of texts?</a:t>
            </a:r>
          </a:p>
          <a:p>
            <a:endParaRPr lang="en-GB" dirty="0" smtClean="0"/>
          </a:p>
          <a:p>
            <a:r>
              <a:rPr lang="en-GB" b="1" dirty="0" smtClean="0"/>
              <a:t>Slide</a:t>
            </a:r>
            <a:r>
              <a:rPr lang="en-GB" b="1" baseline="0" dirty="0" smtClean="0"/>
              <a:t> </a:t>
            </a:r>
            <a:r>
              <a:rPr lang="en-GB" b="1" baseline="0" dirty="0" smtClean="0"/>
              <a:t>14: </a:t>
            </a:r>
            <a:r>
              <a:rPr lang="en-GB" b="1" baseline="0" dirty="0" smtClean="0"/>
              <a:t>5 minutes</a:t>
            </a:r>
            <a:endParaRPr lang="en-GB" b="1" dirty="0" smtClean="0"/>
          </a:p>
          <a:p>
            <a:pPr marL="0" indent="0">
              <a:buFont typeface="Arial" panose="020B0604020202020204" pitchFamily="34" charset="0"/>
              <a:buNone/>
            </a:pPr>
            <a:endParaRPr lang="en-GB" b="1" i="1" baseline="0" dirty="0" smtClean="0"/>
          </a:p>
          <a:p>
            <a:pPr marL="171450" indent="-171450">
              <a:buFont typeface="Arial" panose="020B0604020202020204" pitchFamily="34" charset="0"/>
              <a:buChar char="•"/>
            </a:pPr>
            <a:endParaRPr lang="en-GB" b="0" i="1" baseline="0" dirty="0" smtClean="0"/>
          </a:p>
          <a:p>
            <a:pPr marL="171450" indent="-171450">
              <a:buFont typeface="Arial" panose="020B0604020202020204" pitchFamily="34" charset="0"/>
              <a:buChar char="•"/>
            </a:pPr>
            <a:endParaRPr lang="en-GB" b="0" i="1" baseline="0" dirty="0" smtClean="0"/>
          </a:p>
          <a:p>
            <a:pPr marL="0" indent="0">
              <a:buFont typeface="Arial" panose="020B0604020202020204" pitchFamily="34" charset="0"/>
              <a:buNone/>
            </a:pPr>
            <a:endParaRPr lang="en-GB" b="0"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14</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The facilitator to share:</a:t>
            </a:r>
            <a:endParaRPr lang="en-GB" b="1" baseline="0" dirty="0" smtClean="0"/>
          </a:p>
          <a:p>
            <a:endParaRPr lang="en-GB" i="1" baseline="0" dirty="0" smtClean="0"/>
          </a:p>
          <a:p>
            <a:r>
              <a:rPr lang="en-GB" i="1" baseline="0" dirty="0" smtClean="0"/>
              <a:t>“During </a:t>
            </a:r>
            <a:r>
              <a:rPr lang="en-GB" i="1" baseline="0" dirty="0" smtClean="0"/>
              <a:t>the first session of </a:t>
            </a:r>
            <a:r>
              <a:rPr lang="en-GB" i="1" baseline="0" dirty="0" smtClean="0"/>
              <a:t>sequence and narrative to support comprehension and the creation of texts we explored:</a:t>
            </a:r>
            <a:endParaRPr lang="en-GB" i="1" baseline="0" dirty="0" smtClean="0"/>
          </a:p>
          <a:p>
            <a:pPr marL="171450" indent="-171450">
              <a:buFont typeface="Wingdings" panose="05000000000000000000" pitchFamily="2" charset="2"/>
              <a:buChar char="§"/>
            </a:pPr>
            <a:r>
              <a:rPr lang="en-GB" i="1" baseline="0" dirty="0" smtClean="0"/>
              <a:t>the sequence and narrative skills that underpin children’s retell and summarising  skills.</a:t>
            </a:r>
          </a:p>
          <a:p>
            <a:pPr marL="171450" indent="-171450">
              <a:buFont typeface="Wingdings" panose="05000000000000000000" pitchFamily="2" charset="2"/>
              <a:buChar char="§"/>
            </a:pPr>
            <a:r>
              <a:rPr lang="en-GB" i="1" baseline="0" dirty="0" smtClean="0"/>
              <a:t>sequence and narrative templates that can be used to support children to analyse texts and create texts</a:t>
            </a:r>
          </a:p>
          <a:p>
            <a:pPr marL="171450" indent="-171450">
              <a:buFont typeface="Wingdings" panose="05000000000000000000" pitchFamily="2" charset="2"/>
              <a:buChar char="§"/>
            </a:pPr>
            <a:r>
              <a:rPr lang="en-GB" i="1" baseline="0" dirty="0" smtClean="0"/>
              <a:t>Step 1 – Imitation of the ‘Talk for Writing ©’ approach to support retell and summarising skills.”</a:t>
            </a:r>
            <a:endParaRPr lang="en-GB"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Practitioners to discuss:</a:t>
            </a:r>
            <a:endParaRPr lang="en-GB" b="1" baseline="0" dirty="0" smtClean="0"/>
          </a:p>
          <a:p>
            <a:pPr marL="514350" indent="-514350">
              <a:buFont typeface="+mj-lt"/>
              <a:buAutoNum type="arabicPeriod"/>
            </a:pPr>
            <a:r>
              <a:rPr lang="en-GB" sz="1200" b="1" dirty="0" smtClean="0">
                <a:solidFill>
                  <a:srgbClr val="000000"/>
                </a:solidFill>
                <a:latin typeface="Arial" panose="020B0604020202020204" pitchFamily="34" charset="0"/>
                <a:cs typeface="Arial" panose="020B0604020202020204" pitchFamily="34" charset="0"/>
              </a:rPr>
              <a:t>How did you use the sequence and narrative templates to analyse and create texts?</a:t>
            </a:r>
          </a:p>
          <a:p>
            <a:pPr marL="514350" indent="-514350">
              <a:buFont typeface="+mj-lt"/>
              <a:buAutoNum type="arabicPeriod"/>
            </a:pPr>
            <a:r>
              <a:rPr lang="en-GB" sz="1200" b="1" dirty="0" smtClean="0">
                <a:solidFill>
                  <a:srgbClr val="000000"/>
                </a:solidFill>
                <a:latin typeface="Arial" panose="020B0604020202020204" pitchFamily="34" charset="0"/>
                <a:cs typeface="Arial" panose="020B0604020202020204" pitchFamily="34" charset="0"/>
              </a:rPr>
              <a:t>How did you use your knowledge of Step 1 of the ‘Talk for Writing ©’ approach in your learning and</a:t>
            </a:r>
            <a:r>
              <a:rPr lang="en-GB" sz="1200" b="1" baseline="0" dirty="0" smtClean="0">
                <a:solidFill>
                  <a:srgbClr val="000000"/>
                </a:solidFill>
                <a:latin typeface="Arial" panose="020B0604020202020204" pitchFamily="34" charset="0"/>
                <a:cs typeface="Arial" panose="020B0604020202020204" pitchFamily="34" charset="0"/>
              </a:rPr>
              <a:t> teaching</a:t>
            </a:r>
            <a:r>
              <a:rPr lang="en-GB" sz="1200" b="1" dirty="0" smtClean="0">
                <a:solidFill>
                  <a:srgbClr val="000000"/>
                </a:solidFill>
                <a:latin typeface="Arial" panose="020B0604020202020204" pitchFamily="34" charset="0"/>
                <a:cs typeface="Arial" panose="020B0604020202020204" pitchFamily="34" charset="0"/>
              </a:rPr>
              <a:t>?</a:t>
            </a:r>
          </a:p>
          <a:p>
            <a:endParaRPr lang="en-GB" b="0" i="0" baseline="0" dirty="0" smtClean="0"/>
          </a:p>
          <a:p>
            <a:r>
              <a:rPr lang="en-GB" b="1" i="0" baseline="0" dirty="0" smtClean="0"/>
              <a:t>Facilitator to provide time to discuss and collect responses.</a:t>
            </a:r>
          </a:p>
          <a:p>
            <a:endParaRPr lang="en-GB"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1" i="0" baseline="0" dirty="0" smtClean="0"/>
              <a:t>Slides 1-3– 10 minutes</a:t>
            </a:r>
          </a:p>
          <a:p>
            <a:endParaRPr lang="en-GB" b="0" dirty="0"/>
          </a:p>
        </p:txBody>
      </p:sp>
      <p:sp>
        <p:nvSpPr>
          <p:cNvPr id="4" name="Slide Number Placeholder 3"/>
          <p:cNvSpPr>
            <a:spLocks noGrp="1"/>
          </p:cNvSpPr>
          <p:nvPr>
            <p:ph type="sldNum" sz="quarter" idx="10"/>
          </p:nvPr>
        </p:nvSpPr>
        <p:spPr/>
        <p:txBody>
          <a:bodyPr/>
          <a:lstStyle/>
          <a:p>
            <a:fld id="{F3FA3FA8-9BC7-475E-BA7E-2C14599A0BB9}"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The facilitator to share:</a:t>
            </a:r>
          </a:p>
          <a:p>
            <a:endParaRPr lang="en-GB" b="1" dirty="0" smtClean="0"/>
          </a:p>
          <a:p>
            <a:pPr marL="0" indent="0">
              <a:buFont typeface="Arial" panose="020B0604020202020204" pitchFamily="34" charset="0"/>
              <a:buNone/>
            </a:pPr>
            <a:r>
              <a:rPr lang="en-GB" b="0" i="1" baseline="0" dirty="0" smtClean="0"/>
              <a:t>“As listening and talking is the gateway to reading and writing, children learn to write through the hear-talk-write process.</a:t>
            </a:r>
          </a:p>
          <a:p>
            <a:pPr marL="171450" indent="-171450">
              <a:buFont typeface="Wingdings" panose="05000000000000000000" pitchFamily="2" charset="2"/>
              <a:buChar char="§"/>
            </a:pPr>
            <a:r>
              <a:rPr lang="en-GB" b="0" i="1" baseline="0" dirty="0" smtClean="0"/>
              <a:t>Children learn language through experiences where they hear language and have opportunities to use language</a:t>
            </a:r>
          </a:p>
          <a:p>
            <a:pPr marL="171450" indent="-171450">
              <a:buFont typeface="Wingdings" panose="05000000000000000000" pitchFamily="2" charset="2"/>
              <a:buChar char="§"/>
            </a:pPr>
            <a:r>
              <a:rPr lang="en-GB" b="0" i="1" baseline="0" dirty="0" smtClean="0"/>
              <a:t>Children develop their understanding of narrative and sequence concepts through having oral and written texts modelled, as well as opportunities to recast and extend texts</a:t>
            </a:r>
          </a:p>
          <a:p>
            <a:pPr marL="171450" indent="-171450">
              <a:buFont typeface="Wingdings" panose="05000000000000000000" pitchFamily="2" charset="2"/>
              <a:buChar char="§"/>
            </a:pPr>
            <a:r>
              <a:rPr lang="en-GB" b="0" i="1" baseline="0" dirty="0" smtClean="0"/>
              <a:t>Children need meaningful repetition of texts in order to retell texts; this also supports the modelling of sentence structure</a:t>
            </a:r>
          </a:p>
          <a:p>
            <a:pPr marL="171450" indent="-171450">
              <a:buFont typeface="Wingdings" panose="05000000000000000000" pitchFamily="2" charset="2"/>
              <a:buChar char="§"/>
            </a:pPr>
            <a:r>
              <a:rPr lang="en-GB" b="0" i="1" baseline="0" dirty="0" smtClean="0"/>
              <a:t>Learning about and having the rules of grammar modelled through texts supports the development of sentence structure</a:t>
            </a:r>
          </a:p>
          <a:p>
            <a:pPr marL="171450" indent="-171450">
              <a:buFont typeface="Wingdings" panose="05000000000000000000" pitchFamily="2" charset="2"/>
              <a:buChar char="§"/>
            </a:pPr>
            <a:r>
              <a:rPr lang="en-GB" b="0" i="1" baseline="0" dirty="0" smtClean="0"/>
              <a:t>Being read to and reading supports children’s understanding of narrative and sequence concepts.”</a:t>
            </a:r>
          </a:p>
          <a:p>
            <a:pPr marL="171450" indent="-171450">
              <a:buFont typeface="Arial" panose="020B0604020202020204" pitchFamily="34" charset="0"/>
              <a:buChar char="•"/>
            </a:pPr>
            <a:endParaRPr lang="en-GB" b="0" i="1" baseline="0" dirty="0" smtClean="0"/>
          </a:p>
          <a:p>
            <a:pPr marL="0" indent="0">
              <a:buFont typeface="Arial" panose="020B0604020202020204" pitchFamily="34" charset="0"/>
              <a:buNone/>
            </a:pPr>
            <a:endParaRPr lang="en-GB" b="0"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t>
            </a:r>
            <a:r>
              <a:rPr lang="en-GB" sz="1200" b="1" i="0" u="none" strike="noStrike" cap="none" dirty="0" smtClean="0">
                <a:solidFill>
                  <a:schemeClr val="dk1"/>
                </a:solidFill>
                <a:latin typeface="Calibri"/>
                <a:ea typeface="Calibri"/>
                <a:cs typeface="Calibri"/>
                <a:sym typeface="Calibri"/>
              </a:rPr>
              <a:t>acilitator to share: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0" i="1" u="none" strike="noStrike" cap="none" dirty="0" smtClean="0">
                <a:solidFill>
                  <a:schemeClr val="dk1"/>
                </a:solidFill>
                <a:latin typeface="Calibri"/>
                <a:ea typeface="Calibri"/>
                <a:cs typeface="Calibri"/>
                <a:sym typeface="Calibri"/>
              </a:rPr>
              <a:t>“</a:t>
            </a:r>
            <a:r>
              <a:rPr lang="en-GB" sz="1200" b="0" i="1" u="none" strike="noStrike" kern="1200" cap="none" dirty="0" smtClean="0">
                <a:solidFill>
                  <a:schemeClr val="dk1"/>
                </a:solidFill>
                <a:effectLst/>
                <a:latin typeface="Calibri"/>
                <a:ea typeface="Calibri"/>
                <a:cs typeface="Calibri"/>
                <a:sym typeface="Calibri"/>
              </a:rPr>
              <a:t>The </a:t>
            </a:r>
            <a:r>
              <a:rPr lang="en-GB" sz="1200" b="0" i="1" u="none" strike="noStrike" kern="1200" cap="none" dirty="0" smtClean="0">
                <a:solidFill>
                  <a:schemeClr val="dk1"/>
                </a:solidFill>
                <a:effectLst/>
                <a:latin typeface="Calibri"/>
                <a:ea typeface="Calibri"/>
                <a:cs typeface="Calibri"/>
                <a:sym typeface="Calibri"/>
              </a:rPr>
              <a:t>Talk for Writing </a:t>
            </a:r>
            <a:r>
              <a:rPr lang="en-GB" sz="1200" b="0" i="1" u="none" strike="noStrike" cap="none" dirty="0" smtClean="0">
                <a:solidFill>
                  <a:schemeClr val="dk1"/>
                </a:solidFill>
                <a:latin typeface="Calibri"/>
                <a:ea typeface="Calibri"/>
                <a:cs typeface="Calibri"/>
                <a:sym typeface="Calibri"/>
              </a:rPr>
              <a:t>© </a:t>
            </a:r>
            <a:r>
              <a:rPr lang="en-GB" sz="1200" b="0" i="1" u="none" strike="noStrike" kern="1200" cap="none" dirty="0" smtClean="0">
                <a:solidFill>
                  <a:schemeClr val="dk1"/>
                </a:solidFill>
                <a:effectLst/>
                <a:latin typeface="Calibri"/>
                <a:ea typeface="Calibri"/>
                <a:cs typeface="Calibri"/>
                <a:sym typeface="Calibri"/>
              </a:rPr>
              <a:t>model is based on developing children’s narrative and sequence</a:t>
            </a:r>
            <a:r>
              <a:rPr lang="en-GB" sz="1200" b="0" i="1" u="none" strike="noStrike" kern="1200" cap="none" baseline="0" dirty="0" smtClean="0">
                <a:solidFill>
                  <a:schemeClr val="dk1"/>
                </a:solidFill>
                <a:effectLst/>
                <a:latin typeface="Calibri"/>
                <a:ea typeface="Calibri"/>
                <a:cs typeface="Calibri"/>
                <a:sym typeface="Calibri"/>
              </a:rPr>
              <a:t> skills through three steps:</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1" u="none" strike="noStrike" kern="1200" cap="none" baseline="0" dirty="0" smtClean="0">
                <a:solidFill>
                  <a:schemeClr val="dk1"/>
                </a:solidFill>
                <a:effectLst/>
                <a:latin typeface="Calibri"/>
                <a:ea typeface="Calibri"/>
                <a:cs typeface="Calibri"/>
                <a:sym typeface="Calibri"/>
              </a:rPr>
              <a:t>Step 1: Imitation – becoming familiar with the text</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1" u="none" strike="noStrike" kern="1200" cap="none" baseline="0" dirty="0" smtClean="0">
                <a:solidFill>
                  <a:schemeClr val="dk1"/>
                </a:solidFill>
                <a:effectLst/>
                <a:latin typeface="Calibri"/>
                <a:ea typeface="Calibri"/>
                <a:cs typeface="Calibri"/>
                <a:sym typeface="Calibri"/>
              </a:rPr>
              <a:t>Step 2: Innovation – making changes to the text</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1" u="none" strike="noStrike" kern="1200" cap="none" baseline="0" dirty="0" smtClean="0">
                <a:solidFill>
                  <a:schemeClr val="dk1"/>
                </a:solidFill>
                <a:effectLst/>
                <a:latin typeface="Calibri"/>
                <a:ea typeface="Calibri"/>
                <a:cs typeface="Calibri"/>
                <a:sym typeface="Calibri"/>
              </a:rPr>
              <a:t>Step 3: Invention – developing a new text.</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endParaRPr lang="en-GB" sz="1200" b="0" i="1" u="none" strike="noStrike" kern="1200" cap="none" baseline="0" dirty="0" smtClean="0">
              <a:solidFill>
                <a:schemeClr val="dk1"/>
              </a:solidFill>
              <a:effectLst/>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 typeface="Arial" panose="020B0604020202020204" pitchFamily="34" charset="0"/>
              <a:buNone/>
              <a:tabLst/>
              <a:defRPr/>
            </a:pPr>
            <a:r>
              <a:rPr lang="en-GB" sz="1200" b="0" i="1" u="none" strike="noStrike" kern="1200" cap="none" baseline="0" dirty="0" smtClean="0">
                <a:solidFill>
                  <a:schemeClr val="dk1"/>
                </a:solidFill>
                <a:effectLst/>
                <a:latin typeface="Calibri"/>
                <a:ea typeface="Calibri"/>
                <a:cs typeface="Calibri"/>
                <a:sym typeface="Calibri"/>
              </a:rPr>
              <a:t>In </a:t>
            </a:r>
            <a:r>
              <a:rPr lang="en-GB" sz="1200" b="0" i="1" u="none" strike="noStrike" kern="1200" cap="none" baseline="0" dirty="0" smtClean="0">
                <a:solidFill>
                  <a:schemeClr val="dk1"/>
                </a:solidFill>
                <a:effectLst/>
                <a:latin typeface="Calibri"/>
                <a:ea typeface="Calibri"/>
                <a:cs typeface="Calibri"/>
                <a:sym typeface="Calibri"/>
              </a:rPr>
              <a:t>the last </a:t>
            </a:r>
            <a:r>
              <a:rPr lang="en-GB" sz="1200" b="0" i="1" u="none" strike="noStrike" kern="1200" cap="none" baseline="0" dirty="0" smtClean="0">
                <a:solidFill>
                  <a:schemeClr val="dk1"/>
                </a:solidFill>
                <a:effectLst/>
                <a:latin typeface="Calibri"/>
                <a:ea typeface="Calibri"/>
                <a:cs typeface="Calibri"/>
                <a:sym typeface="Calibri"/>
              </a:rPr>
              <a:t>session we </a:t>
            </a:r>
            <a:r>
              <a:rPr lang="en-GB" sz="1200" b="0" i="1" u="none" strike="noStrike" kern="1200" cap="none" baseline="0" dirty="0" smtClean="0">
                <a:solidFill>
                  <a:schemeClr val="dk1"/>
                </a:solidFill>
                <a:effectLst/>
                <a:latin typeface="Calibri"/>
                <a:ea typeface="Calibri"/>
                <a:cs typeface="Calibri"/>
                <a:sym typeface="Calibri"/>
              </a:rPr>
              <a:t>explored </a:t>
            </a:r>
            <a:r>
              <a:rPr lang="en-GB" sz="1200" b="0" i="1" u="none" strike="noStrike" kern="1200" cap="none" baseline="0" dirty="0" smtClean="0">
                <a:solidFill>
                  <a:schemeClr val="dk1"/>
                </a:solidFill>
                <a:effectLst/>
                <a:latin typeface="Calibri"/>
                <a:ea typeface="Calibri"/>
                <a:cs typeface="Calibri"/>
                <a:sym typeface="Calibri"/>
              </a:rPr>
              <a:t>the Talk for Writing </a:t>
            </a:r>
            <a:r>
              <a:rPr lang="en-GB" sz="1200" b="0" i="1" u="none" strike="noStrike" cap="none" dirty="0" smtClean="0">
                <a:solidFill>
                  <a:schemeClr val="dk1"/>
                </a:solidFill>
                <a:latin typeface="+mn-lt"/>
                <a:ea typeface="Calibri"/>
                <a:cs typeface="Calibri"/>
                <a:sym typeface="Calibri"/>
              </a:rPr>
              <a:t>© model</a:t>
            </a:r>
            <a:r>
              <a:rPr lang="en-GB" sz="1200" b="0" i="1" u="none" strike="noStrike" kern="1200" cap="none" baseline="0" dirty="0" smtClean="0">
                <a:solidFill>
                  <a:schemeClr val="dk1"/>
                </a:solidFill>
                <a:effectLst/>
                <a:latin typeface="Calibri"/>
                <a:ea typeface="Calibri"/>
                <a:cs typeface="Calibri"/>
                <a:sym typeface="Calibri"/>
              </a:rPr>
              <a:t> to support children’s comprehension </a:t>
            </a:r>
            <a:r>
              <a:rPr lang="en-GB" sz="1200" b="0" i="1" u="none" strike="noStrike" kern="1200" cap="none" baseline="0" dirty="0" smtClean="0">
                <a:solidFill>
                  <a:schemeClr val="dk1"/>
                </a:solidFill>
                <a:effectLst/>
                <a:latin typeface="Calibri"/>
                <a:ea typeface="Calibri"/>
                <a:cs typeface="Calibri"/>
                <a:sym typeface="Calibri"/>
              </a:rPr>
              <a:t>through Step 1 – Imitation. Today’s session is going to explore Step 2 – Innovation, and beyond, to support children’s creation of text.</a:t>
            </a:r>
            <a:endParaRPr lang="en-GB" sz="1200" b="0" i="1" u="none" strike="noStrike" kern="1200" cap="none" dirty="0" smtClean="0">
              <a:solidFill>
                <a:schemeClr val="dk1"/>
              </a:solidFill>
              <a:effectLst/>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5</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988140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mn-lt"/>
                <a:ea typeface="Calibri"/>
                <a:cs typeface="Calibri"/>
                <a:sym typeface="Calibri"/>
              </a:rPr>
              <a:t>Practitioners to be given a copy of ‘The Little Red Hen’ story-map.</a:t>
            </a: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1" i="0" u="none" strike="noStrike" cap="none" baseline="0" dirty="0" smtClean="0">
              <a:solidFill>
                <a:schemeClr val="dk1"/>
              </a:solidFill>
              <a:latin typeface="+mn-lt"/>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baseline="0" dirty="0" smtClean="0">
                <a:solidFill>
                  <a:schemeClr val="dk1"/>
                </a:solidFill>
                <a:latin typeface="+mn-lt"/>
                <a:ea typeface="Calibri"/>
                <a:cs typeface="Calibri"/>
                <a:sym typeface="Calibri"/>
              </a:rPr>
              <a:t>The </a:t>
            </a:r>
            <a:r>
              <a:rPr lang="en-GB" sz="1200" b="1" i="0" u="none" strike="noStrike" cap="none" baseline="0" dirty="0" smtClean="0">
                <a:solidFill>
                  <a:schemeClr val="dk1"/>
                </a:solidFill>
                <a:latin typeface="+mn-lt"/>
                <a:ea typeface="Calibri"/>
                <a:cs typeface="Calibri"/>
                <a:sym typeface="Calibri"/>
              </a:rPr>
              <a:t>facilitator to share:</a:t>
            </a: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1" i="0" u="none" strike="noStrike" cap="none" baseline="0" dirty="0" smtClean="0">
              <a:solidFill>
                <a:schemeClr val="dk1"/>
              </a:solidFill>
              <a:latin typeface="+mn-lt"/>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0" i="1" u="none" strike="noStrike" cap="none" baseline="0" dirty="0" smtClean="0">
                <a:solidFill>
                  <a:schemeClr val="dk1"/>
                </a:solidFill>
                <a:latin typeface="+mn-lt"/>
                <a:ea typeface="Calibri"/>
                <a:cs typeface="Calibri"/>
                <a:sym typeface="Calibri"/>
              </a:rPr>
              <a:t>“In the previous session we used the story of ‘The Little Red Hen’ to create a story-map and use gestures to support the retelling of the story.”</a:t>
            </a: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0" i="1" u="none" strike="noStrike" cap="none" baseline="0" dirty="0" smtClean="0">
              <a:solidFill>
                <a:schemeClr val="dk1"/>
              </a:solidFill>
              <a:latin typeface="+mn-lt"/>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baseline="0" dirty="0" smtClean="0">
                <a:solidFill>
                  <a:schemeClr val="dk1"/>
                </a:solidFill>
                <a:latin typeface="+mn-lt"/>
                <a:ea typeface="Calibri"/>
                <a:cs typeface="Calibri"/>
                <a:sym typeface="Calibri"/>
              </a:rPr>
              <a:t>Practitioners to retell the story of ‘The Little Red Hen’ using the actions from Session 1. The following link on ‘The Little Red Hen’ could also be used to recap: </a:t>
            </a:r>
            <a:r>
              <a:rPr lang="en-GB" b="1" dirty="0" smtClean="0">
                <a:hlinkClick r:id="rId3"/>
              </a:rPr>
              <a:t>https://www.youtube.com/embed/JdvJZD-cplg</a:t>
            </a:r>
            <a:endParaRPr lang="en-GB" b="1" dirty="0" smtClean="0"/>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1" i="0" u="none" strike="noStrike" cap="none" baseline="0" dirty="0" smtClean="0">
              <a:solidFill>
                <a:schemeClr val="dk1"/>
              </a:solidFill>
              <a:latin typeface="+mn-lt"/>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baseline="0" dirty="0" smtClean="0">
                <a:solidFill>
                  <a:schemeClr val="dk1"/>
                </a:solidFill>
                <a:latin typeface="+mn-lt"/>
                <a:ea typeface="Calibri"/>
                <a:cs typeface="Calibri"/>
                <a:sym typeface="Calibri"/>
              </a:rPr>
              <a:t>Slides 4-6: 10 minutes</a:t>
            </a:r>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6</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988140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 facilitator to share:</a:t>
            </a:r>
          </a:p>
          <a:p>
            <a:endParaRPr lang="en-GB" b="1" dirty="0" smtClean="0"/>
          </a:p>
          <a:p>
            <a:r>
              <a:rPr lang="en-GB" sz="1200" b="0" i="1" u="none" strike="noStrike" cap="none" dirty="0" smtClean="0">
                <a:solidFill>
                  <a:schemeClr val="dk1"/>
                </a:solidFill>
                <a:latin typeface="+mn-lt"/>
                <a:ea typeface="Calibri"/>
                <a:cs typeface="Calibri"/>
                <a:sym typeface="Calibri"/>
              </a:rPr>
              <a:t>“Step</a:t>
            </a:r>
            <a:r>
              <a:rPr lang="en-GB" sz="1200" b="0" i="1" u="none" strike="noStrike" cap="none" baseline="0" dirty="0" smtClean="0">
                <a:solidFill>
                  <a:schemeClr val="dk1"/>
                </a:solidFill>
                <a:latin typeface="+mn-lt"/>
                <a:ea typeface="Calibri"/>
                <a:cs typeface="Calibri"/>
                <a:sym typeface="Calibri"/>
              </a:rPr>
              <a:t> 2 of the Talk for Writing </a:t>
            </a:r>
            <a:r>
              <a:rPr lang="en-GB" sz="1200" b="0" i="1" u="none" strike="noStrike" cap="none" dirty="0" smtClean="0">
                <a:solidFill>
                  <a:schemeClr val="dk1"/>
                </a:solidFill>
                <a:latin typeface="+mn-lt"/>
                <a:ea typeface="Calibri"/>
                <a:cs typeface="Calibri"/>
                <a:sym typeface="Calibri"/>
              </a:rPr>
              <a:t>© </a:t>
            </a:r>
            <a:r>
              <a:rPr lang="en-GB" sz="1200" b="0" i="1" u="none" strike="noStrike" cap="none" baseline="0" dirty="0" smtClean="0">
                <a:solidFill>
                  <a:schemeClr val="dk1"/>
                </a:solidFill>
                <a:latin typeface="+mn-lt"/>
                <a:ea typeface="Calibri"/>
                <a:cs typeface="Calibri"/>
                <a:sym typeface="Calibri"/>
              </a:rPr>
              <a:t>process is innovation. Once children are familiar and confident with retelling a text using the stages within imitation, changes can be made to aspects of the text to support the creation of a new text, based on the structure of a familiar text. This would be modelled initially before being developed in groups and independently. There are a number of innovations which can be made.” </a:t>
            </a:r>
            <a:endParaRPr lang="en-GB" b="1" dirty="0" smtClean="0"/>
          </a:p>
          <a:p>
            <a:endParaRPr lang="en-GB" b="0" i="1" dirty="0"/>
          </a:p>
        </p:txBody>
      </p:sp>
      <p:sp>
        <p:nvSpPr>
          <p:cNvPr id="4" name="Slide Number Placeholder 3"/>
          <p:cNvSpPr>
            <a:spLocks noGrp="1"/>
          </p:cNvSpPr>
          <p:nvPr>
            <p:ph type="sldNum" sz="quarter" idx="10"/>
          </p:nvPr>
        </p:nvSpPr>
        <p:spPr/>
        <p:txBody>
          <a:bodyPr/>
          <a:lstStyle/>
          <a:p>
            <a:fld id="{71646FCB-3CEE-428D-B50F-B562299EB96F}" type="slidenum">
              <a:rPr lang="en-GB" smtClean="0"/>
              <a:t>7</a:t>
            </a:fld>
            <a:endParaRPr lang="en-GB"/>
          </a:p>
        </p:txBody>
      </p:sp>
    </p:spTree>
    <p:extLst>
      <p:ext uri="{BB962C8B-B14F-4D97-AF65-F5344CB8AC3E}">
        <p14:creationId xmlns:p14="http://schemas.microsoft.com/office/powerpoint/2010/main" val="5183843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Th</a:t>
            </a:r>
            <a:r>
              <a:rPr lang="en-GB" sz="1200" b="1" i="0" u="none" strike="noStrike" cap="none" baseline="0" dirty="0" smtClean="0">
                <a:solidFill>
                  <a:schemeClr val="dk1"/>
                </a:solidFill>
                <a:latin typeface="Calibri"/>
                <a:ea typeface="Calibri"/>
                <a:cs typeface="Calibri"/>
                <a:sym typeface="Calibri"/>
              </a:rPr>
              <a:t>e f</a:t>
            </a:r>
            <a:r>
              <a:rPr lang="en-GB" sz="1200" b="1" i="0" u="none" strike="noStrike" cap="none" dirty="0" smtClean="0">
                <a:solidFill>
                  <a:schemeClr val="dk1"/>
                </a:solidFill>
                <a:latin typeface="Calibri"/>
                <a:ea typeface="Calibri"/>
                <a:cs typeface="Calibri"/>
                <a:sym typeface="Calibri"/>
              </a:rPr>
              <a:t>acilitator </a:t>
            </a:r>
            <a:r>
              <a:rPr lang="en-GB" sz="1200" b="1" i="0" u="none" strike="noStrike" cap="none" dirty="0" smtClean="0">
                <a:solidFill>
                  <a:schemeClr val="dk1"/>
                </a:solidFill>
                <a:latin typeface="Calibri"/>
                <a:ea typeface="Calibri"/>
                <a:cs typeface="Calibri"/>
                <a:sym typeface="Calibri"/>
              </a:rPr>
              <a:t>to share: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0" i="1" u="none" strike="noStrike" cap="none" dirty="0" smtClean="0">
                <a:solidFill>
                  <a:schemeClr val="dk1"/>
                </a:solidFill>
                <a:latin typeface="Calibri"/>
                <a:ea typeface="Calibri"/>
                <a:cs typeface="Calibri"/>
                <a:sym typeface="Calibri"/>
              </a:rPr>
              <a:t>“</a:t>
            </a:r>
            <a:r>
              <a:rPr lang="en-GB" sz="1200" b="0" i="1" u="none" strike="noStrike" cap="none" baseline="0" dirty="0" smtClean="0">
                <a:solidFill>
                  <a:schemeClr val="dk1"/>
                </a:solidFill>
                <a:latin typeface="Calibri"/>
                <a:ea typeface="Calibri"/>
                <a:cs typeface="Calibri"/>
                <a:sym typeface="Calibri"/>
              </a:rPr>
              <a:t>When </a:t>
            </a:r>
            <a:r>
              <a:rPr lang="en-GB" sz="1200" b="0" i="1" u="none" strike="noStrike" cap="none" baseline="0" dirty="0" smtClean="0">
                <a:solidFill>
                  <a:schemeClr val="dk1"/>
                </a:solidFill>
                <a:latin typeface="Calibri"/>
                <a:ea typeface="Calibri"/>
                <a:cs typeface="Calibri"/>
                <a:sym typeface="Calibri"/>
              </a:rPr>
              <a:t>children begin to innovate substitutions are the simplest form of innovation which children can be supported to make. As children’s narrative skills develop, alterations can become increasingly ambitious, with independent innovations such as addition, alteration, change of viewpoint and reusing the basic story pattern</a:t>
            </a:r>
            <a:r>
              <a:rPr lang="en-GB" sz="1200" b="0" i="1" u="none" strike="noStrike" cap="none" baseline="0" dirty="0" smtClean="0">
                <a:solidFill>
                  <a:schemeClr val="dk1"/>
                </a:solidFill>
                <a:latin typeface="Calibri"/>
                <a:ea typeface="Calibri"/>
                <a:cs typeface="Calibri"/>
                <a:sym typeface="Calibri"/>
              </a:rPr>
              <a:t>.</a:t>
            </a: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0" i="1" u="none" strike="noStrike" cap="none" baseline="0"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0" i="1" u="none" strike="noStrike" cap="none" dirty="0" smtClean="0">
                <a:solidFill>
                  <a:schemeClr val="dk1"/>
                </a:solidFill>
                <a:latin typeface="+mn-lt"/>
                <a:ea typeface="Calibri"/>
                <a:cs typeface="Calibri"/>
                <a:sym typeface="Calibri"/>
              </a:rPr>
              <a:t>When innovating the text children can use:</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1" u="none" strike="noStrike" cap="none" dirty="0" smtClean="0">
                <a:solidFill>
                  <a:schemeClr val="dk1"/>
                </a:solidFill>
                <a:latin typeface="+mn-lt"/>
                <a:ea typeface="Calibri"/>
                <a:cs typeface="Calibri"/>
                <a:sym typeface="Calibri"/>
              </a:rPr>
              <a:t>Substitution – altering the ‘who’, ‘where’, ‘when’, ‘what happened’</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1" u="none" strike="noStrike" cap="none" dirty="0" smtClean="0">
                <a:solidFill>
                  <a:schemeClr val="dk1"/>
                </a:solidFill>
                <a:latin typeface="+mn-lt"/>
                <a:ea typeface="Calibri"/>
                <a:cs typeface="Calibri"/>
                <a:sym typeface="Calibri"/>
              </a:rPr>
              <a:t>Additions – add description, characters, dialogue and events etc.</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1" u="none" strike="noStrike" cap="none" dirty="0" smtClean="0">
                <a:solidFill>
                  <a:schemeClr val="dk1"/>
                </a:solidFill>
                <a:latin typeface="+mn-lt"/>
                <a:ea typeface="Calibri"/>
                <a:cs typeface="Calibri"/>
                <a:sym typeface="Calibri"/>
              </a:rPr>
              <a:t>Alterations – a significant change that has consequences</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1" u="none" strike="noStrike" cap="none" dirty="0" smtClean="0">
                <a:solidFill>
                  <a:schemeClr val="dk1"/>
                </a:solidFill>
                <a:latin typeface="+mn-lt"/>
                <a:ea typeface="Calibri"/>
                <a:cs typeface="Calibri"/>
                <a:sym typeface="Calibri"/>
              </a:rPr>
              <a:t>Change of viewpoint – a different text type, from a different character’s perspective, in a different setting or time etc.</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1" u="none" strike="noStrike" cap="none" dirty="0" smtClean="0">
                <a:solidFill>
                  <a:schemeClr val="dk1"/>
                </a:solidFill>
                <a:latin typeface="+mn-lt"/>
                <a:ea typeface="Calibri"/>
                <a:cs typeface="Calibri"/>
                <a:sym typeface="Calibri"/>
              </a:rPr>
              <a:t>Reuse the basic plot – recycling the basic plot in a new setting with new characters and events.</a:t>
            </a: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0" i="1" u="none" strike="noStrike" cap="none" baseline="0"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0" i="1" u="none" strike="noStrike" cap="none" baseline="0" dirty="0" smtClean="0">
                <a:solidFill>
                  <a:schemeClr val="dk1"/>
                </a:solidFill>
                <a:latin typeface="Calibri"/>
                <a:ea typeface="Calibri"/>
                <a:cs typeface="Calibri"/>
                <a:sym typeface="Calibri"/>
              </a:rPr>
              <a:t>Using the story-map from the previous section, instead of ‘The Little Red Hen’ it may be ‘The Little Pink Pig’, or instead of making bread The Little Red Hen may have made a pizza. Depending on the children’s stage of development, you may wish to focus on one simple substitution, e.g. the ‘who’ of the main character, or a number of substitutions, e.g. the ‘who’ of the characters and the ‘where’ this took place.”</a:t>
            </a:r>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8</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988140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t>
            </a:r>
            <a:r>
              <a:rPr lang="en-GB" sz="1200" b="1" i="0" u="none" strike="noStrike" cap="none" dirty="0" smtClean="0">
                <a:solidFill>
                  <a:schemeClr val="dk1"/>
                </a:solidFill>
                <a:latin typeface="Calibri"/>
                <a:ea typeface="Calibri"/>
                <a:cs typeface="Calibri"/>
                <a:sym typeface="Calibri"/>
              </a:rPr>
              <a:t>acilitator </a:t>
            </a:r>
            <a:r>
              <a:rPr lang="en-GB" sz="1200" b="1" i="0" u="none" strike="noStrike" cap="none" dirty="0" smtClean="0">
                <a:solidFill>
                  <a:schemeClr val="dk1"/>
                </a:solidFill>
                <a:latin typeface="Calibri"/>
                <a:ea typeface="Calibri"/>
                <a:cs typeface="Calibri"/>
                <a:sym typeface="Calibri"/>
              </a:rPr>
              <a:t>to share: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0" i="1" u="none" strike="noStrike" cap="none" dirty="0" smtClean="0">
                <a:solidFill>
                  <a:schemeClr val="dk1"/>
                </a:solidFill>
                <a:latin typeface="Calibri"/>
                <a:ea typeface="Calibri"/>
                <a:cs typeface="Calibri"/>
                <a:sym typeface="Calibri"/>
              </a:rPr>
              <a:t>“For each of the changes, a new visual/ prop should be used as well as a new action/ sign. In the example on the screen the bread has been made changed</a:t>
            </a:r>
            <a:r>
              <a:rPr lang="en-GB" sz="1200" b="0" i="1" u="none" strike="noStrike" cap="none" baseline="0" dirty="0" smtClean="0">
                <a:solidFill>
                  <a:schemeClr val="dk1"/>
                </a:solidFill>
                <a:latin typeface="Calibri"/>
                <a:ea typeface="Calibri"/>
                <a:cs typeface="Calibri"/>
                <a:sym typeface="Calibri"/>
              </a:rPr>
              <a:t> to pizza</a:t>
            </a:r>
            <a:r>
              <a:rPr lang="en-GB" sz="1200" b="0" i="1" u="none" strike="noStrike" cap="none" dirty="0" smtClean="0">
                <a:solidFill>
                  <a:schemeClr val="dk1"/>
                </a:solidFill>
                <a:latin typeface="Calibri"/>
                <a:ea typeface="Calibri"/>
                <a:cs typeface="Calibri"/>
                <a:sym typeface="Calibri"/>
              </a:rPr>
              <a:t>. In the example a sticky note has been placed on top of the substitution and a new image drawn on top. This allows for any number of changes to be made, following the sequential structure of the familiar text developed in the imitation stage. The</a:t>
            </a:r>
            <a:r>
              <a:rPr lang="en-GB" sz="1200" b="0" i="1" u="none" strike="noStrike" cap="none" baseline="0" dirty="0" smtClean="0">
                <a:solidFill>
                  <a:schemeClr val="dk1"/>
                </a:solidFill>
                <a:latin typeface="Calibri"/>
                <a:ea typeface="Calibri"/>
                <a:cs typeface="Calibri"/>
                <a:sym typeface="Calibri"/>
              </a:rPr>
              <a:t> innovated text with the substitution can be retold </a:t>
            </a:r>
            <a:r>
              <a:rPr lang="en-GB" sz="1200" b="0" i="1" u="none" strike="noStrike" cap="none" dirty="0" smtClean="0">
                <a:solidFill>
                  <a:schemeClr val="dk1"/>
                </a:solidFill>
                <a:latin typeface="Calibri"/>
                <a:ea typeface="Calibri"/>
                <a:cs typeface="Calibri"/>
                <a:sym typeface="Calibri"/>
              </a:rPr>
              <a:t>a number of times using the visuals/ props and actions/ signs</a:t>
            </a:r>
            <a:r>
              <a:rPr lang="en-GB" sz="1200" b="0" i="1" u="none" strike="noStrike" cap="none" dirty="0" smtClean="0">
                <a:solidFill>
                  <a:schemeClr val="dk1"/>
                </a:solidFill>
                <a:latin typeface="Calibri"/>
                <a:ea typeface="Calibri"/>
                <a:cs typeface="Calibri"/>
                <a:sym typeface="Calibri"/>
              </a:rPr>
              <a:t>.”</a:t>
            </a: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0" i="1" u="none" strike="noStrike" cap="none" baseline="0"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baseline="0" dirty="0" smtClean="0">
                <a:solidFill>
                  <a:schemeClr val="dk1"/>
                </a:solidFill>
                <a:latin typeface="Calibri"/>
                <a:ea typeface="Calibri"/>
                <a:cs typeface="Calibri"/>
                <a:sym typeface="Calibri"/>
              </a:rPr>
              <a:t>Slides 7-9: 5 minutes</a:t>
            </a: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1" i="0" u="none" strike="noStrike" cap="none" baseline="0"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0" i="1" u="none" strike="noStrike" cap="none" baseline="0" dirty="0" smtClean="0">
              <a:solidFill>
                <a:schemeClr val="dk1"/>
              </a:solidFill>
              <a:latin typeface="Calibri"/>
              <a:ea typeface="Calibri"/>
              <a:cs typeface="Calibri"/>
              <a:sym typeface="Calibri"/>
            </a:endParaRPr>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9</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988140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09/07/2019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895333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09/07/2019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410089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09/07/2019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272255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09/07/2019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96585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4253F2-EFF9-47F0-8D5C-B77E6AEEA28D}" type="datetimeFigureOut">
              <a:rPr lang="en-GB" smtClean="0"/>
              <a:t>09/07/2019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198761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A4253F2-EFF9-47F0-8D5C-B77E6AEEA28D}" type="datetimeFigureOut">
              <a:rPr lang="en-GB" smtClean="0"/>
              <a:t>09/07/2019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143785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A4253F2-EFF9-47F0-8D5C-B77E6AEEA28D}" type="datetimeFigureOut">
              <a:rPr lang="en-GB" smtClean="0"/>
              <a:t>09/07/2019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466710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A4253F2-EFF9-47F0-8D5C-B77E6AEEA28D}" type="datetimeFigureOut">
              <a:rPr lang="en-GB" smtClean="0"/>
              <a:t>09/07/2019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698880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4253F2-EFF9-47F0-8D5C-B77E6AEEA28D}" type="datetimeFigureOut">
              <a:rPr lang="en-GB" smtClean="0"/>
              <a:t>09/07/2019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986620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4253F2-EFF9-47F0-8D5C-B77E6AEEA28D}" type="datetimeFigureOut">
              <a:rPr lang="en-GB" smtClean="0"/>
              <a:t>09/07/2019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146894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4253F2-EFF9-47F0-8D5C-B77E6AEEA28D}" type="datetimeFigureOut">
              <a:rPr lang="en-GB" smtClean="0"/>
              <a:t>09/07/2019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73984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4253F2-EFF9-47F0-8D5C-B77E6AEEA28D}" type="datetimeFigureOut">
              <a:rPr lang="en-GB" smtClean="0"/>
              <a:t>09/07/2019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51D57B-2CD8-44F6-8B4D-9F8355EAE222}" type="slidenum">
              <a:rPr lang="en-GB" smtClean="0"/>
              <a:t>‹#›</a:t>
            </a:fld>
            <a:endParaRPr lang="en-GB"/>
          </a:p>
        </p:txBody>
      </p:sp>
    </p:spTree>
    <p:extLst>
      <p:ext uri="{BB962C8B-B14F-4D97-AF65-F5344CB8AC3E}">
        <p14:creationId xmlns:p14="http://schemas.microsoft.com/office/powerpoint/2010/main" val="12856323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www.talk4writing.co.uk/" TargetMode="External"/><Relationship Id="rId5" Type="http://schemas.openxmlformats.org/officeDocument/2006/relationships/image" Target="../media/image8.png"/><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hyperlink" Target="https://highlandliteracy.com/oral-language-toolkit-sequence-and-narrative/"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www.talk4writing.co.uk/" TargetMode="External"/><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www.talk4writing.co.uk/" TargetMode="Externa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www.talk4writing.co.uk/" TargetMode="Externa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hyperlink" Target="http://www.talk4writing.co.uk/" TargetMode="Externa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chemeClr val="accent1">
              <a:lumMod val="20000"/>
              <a:lumOff val="80000"/>
            </a:schemeClr>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0" name="Shape 90"/>
          <p:cNvSpPr txBox="1">
            <a:spLocks noGrp="1"/>
          </p:cNvSpPr>
          <p:nvPr>
            <p:ph type="title"/>
          </p:nvPr>
        </p:nvSpPr>
        <p:spPr>
          <a:xfrm>
            <a:off x="181710" y="2708920"/>
            <a:ext cx="8817091" cy="3096344"/>
          </a:xfrm>
          <a:prstGeom prst="rect">
            <a:avLst/>
          </a:prstGeom>
          <a:noFill/>
          <a:ln>
            <a:noFill/>
          </a:ln>
        </p:spPr>
        <p:txBody>
          <a:bodyPr spcFirstLastPara="1" wrap="square" lIns="91425" tIns="45700" rIns="91425" bIns="45700" anchor="ctr" anchorCtr="0">
            <a:noAutofit/>
          </a:bodyPr>
          <a:lstStyle/>
          <a:p>
            <a:pPr algn="l"/>
            <a:r>
              <a:rPr lang="en-GB" sz="4800" b="1" dirty="0" smtClean="0">
                <a:solidFill>
                  <a:schemeClr val="dk1"/>
                </a:solidFill>
                <a:sym typeface="Calibri"/>
              </a:rPr>
              <a:t>Raising Attainment through developing a whole-school approach to sequence and narrative development to support comprehension and the creation of texts.</a:t>
            </a:r>
            <a:br>
              <a:rPr lang="en-GB" sz="4800" b="1" dirty="0" smtClean="0">
                <a:solidFill>
                  <a:schemeClr val="dk1"/>
                </a:solidFill>
                <a:sym typeface="Calibri"/>
              </a:rPr>
            </a:br>
            <a:r>
              <a:rPr lang="en-GB" sz="4800" b="1" dirty="0" smtClean="0">
                <a:solidFill>
                  <a:schemeClr val="dk1"/>
                </a:solidFill>
                <a:sym typeface="Calibri"/>
              </a:rPr>
              <a:t/>
            </a:r>
            <a:br>
              <a:rPr lang="en-GB" sz="4800" b="1" dirty="0" smtClean="0">
                <a:solidFill>
                  <a:schemeClr val="dk1"/>
                </a:solidFill>
                <a:sym typeface="Calibri"/>
              </a:rPr>
            </a:br>
            <a:r>
              <a:rPr lang="en-GB" sz="4800" b="1" dirty="0" smtClean="0">
                <a:solidFill>
                  <a:schemeClr val="dk1"/>
                </a:solidFill>
                <a:sym typeface="Calibri"/>
              </a:rPr>
              <a:t>Part </a:t>
            </a:r>
            <a:r>
              <a:rPr lang="en-GB" sz="4800" b="1" dirty="0" smtClean="0">
                <a:solidFill>
                  <a:schemeClr val="dk1"/>
                </a:solidFill>
                <a:sym typeface="Calibri"/>
              </a:rPr>
              <a:t>2</a:t>
            </a:r>
            <a:r>
              <a:rPr lang="en-GB" sz="3600" dirty="0"/>
              <a:t/>
            </a:r>
            <a:br>
              <a:rPr lang="en-GB" sz="3600" dirty="0"/>
            </a:br>
            <a:r>
              <a:rPr lang="en-GB" sz="1200" dirty="0"/>
              <a:t/>
            </a:r>
            <a:br>
              <a:rPr lang="en-GB" sz="1200" dirty="0"/>
            </a:br>
            <a:r>
              <a:rPr lang="en-GB" sz="3240" dirty="0"/>
              <a:t/>
            </a:r>
            <a:br>
              <a:rPr lang="en-GB" sz="3240" dirty="0"/>
            </a:br>
            <a:r>
              <a:rPr lang="en-GB" sz="3959" b="0" i="0" u="none" strike="noStrike" cap="none" dirty="0">
                <a:solidFill>
                  <a:schemeClr val="dk1"/>
                </a:solidFill>
                <a:latin typeface="Calibri"/>
                <a:ea typeface="Calibri"/>
                <a:cs typeface="Calibri"/>
                <a:sym typeface="Calibri"/>
              </a:rPr>
              <a:t/>
            </a:r>
            <a:br>
              <a:rPr lang="en-GB" sz="3959" b="0" i="0" u="none" strike="noStrike" cap="none" dirty="0">
                <a:solidFill>
                  <a:schemeClr val="dk1"/>
                </a:solidFill>
                <a:latin typeface="Calibri"/>
                <a:ea typeface="Calibri"/>
                <a:cs typeface="Calibri"/>
                <a:sym typeface="Calibri"/>
              </a:rPr>
            </a:br>
            <a:endParaRPr sz="2160" b="0" i="0" u="none" strike="noStrike" cap="none" dirty="0">
              <a:solidFill>
                <a:schemeClr val="dk1"/>
              </a:solidFill>
              <a:latin typeface="Calibri"/>
              <a:ea typeface="Calibri"/>
              <a:cs typeface="Calibri"/>
              <a:sym typeface="Calibri"/>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Tree>
    <p:extLst>
      <p:ext uri="{BB962C8B-B14F-4D97-AF65-F5344CB8AC3E}">
        <p14:creationId xmlns:p14="http://schemas.microsoft.com/office/powerpoint/2010/main" val="41501856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p:cNvSpPr>
            <a:spLocks noGrp="1"/>
          </p:cNvSpPr>
          <p:nvPr>
            <p:ph type="title"/>
          </p:nvPr>
        </p:nvSpPr>
        <p:spPr>
          <a:xfrm>
            <a:off x="475456" y="332656"/>
            <a:ext cx="8229600" cy="1143000"/>
          </a:xfrm>
        </p:spPr>
        <p:txBody>
          <a:bodyPr>
            <a:normAutofit fontScale="90000"/>
          </a:bodyPr>
          <a:lstStyle/>
          <a:p>
            <a:pPr lvl="0"/>
            <a:r>
              <a:rPr lang="en-GB" sz="6000" b="1" dirty="0" smtClean="0"/>
              <a:t>Step 2: Innovation</a:t>
            </a:r>
            <a:r>
              <a:rPr lang="en-GB" b="1" dirty="0"/>
              <a:t/>
            </a:r>
            <a:br>
              <a:rPr lang="en-GB" b="1" dirty="0"/>
            </a:br>
            <a:endParaRPr lang="en-GB"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30264" y="280232"/>
            <a:ext cx="1152148" cy="535231"/>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2569" y="476672"/>
            <a:ext cx="1061031" cy="535231"/>
          </a:xfrm>
          <a:prstGeom prst="rect">
            <a:avLst/>
          </a:prstGeom>
        </p:spPr>
      </p:pic>
      <p:pic>
        <p:nvPicPr>
          <p:cNvPr id="1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1745" y="1155452"/>
            <a:ext cx="5473427" cy="38669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323528" y="5271591"/>
            <a:ext cx="8458884" cy="1200329"/>
          </a:xfrm>
          <a:prstGeom prst="rect">
            <a:avLst/>
          </a:prstGeom>
          <a:solidFill>
            <a:srgbClr val="FFFFCC"/>
          </a:solidFill>
          <a:ln>
            <a:solidFill>
              <a:schemeClr val="accent1"/>
            </a:solidFill>
          </a:ln>
        </p:spPr>
        <p:txBody>
          <a:bodyPr wrap="square" rtlCol="0">
            <a:spAutoFit/>
          </a:bodyPr>
          <a:lstStyle/>
          <a:p>
            <a:r>
              <a:rPr lang="en-GB" sz="2400" b="1" dirty="0" smtClean="0"/>
              <a:t>Using the story-map, choose innovations to make for the ‘who’, ‘where’, ‘when’ and ‘what happened’. For each change you need a new visual and a new action/ gesture.</a:t>
            </a:r>
            <a:endParaRPr lang="en-GB" sz="2400" dirty="0"/>
          </a:p>
        </p:txBody>
      </p:sp>
    </p:spTree>
    <p:extLst>
      <p:ext uri="{BB962C8B-B14F-4D97-AF65-F5344CB8AC3E}">
        <p14:creationId xmlns:p14="http://schemas.microsoft.com/office/powerpoint/2010/main" val="10221629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5928316"/>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050" y="5964455"/>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354" y="404664"/>
            <a:ext cx="3790950" cy="5153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4329544" y="2011680"/>
            <a:ext cx="4423160" cy="1938992"/>
          </a:xfrm>
          <a:prstGeom prst="rect">
            <a:avLst/>
          </a:prstGeom>
          <a:solidFill>
            <a:srgbClr val="FFFFCC"/>
          </a:solidFill>
          <a:ln>
            <a:solidFill>
              <a:schemeClr val="accent1"/>
            </a:solidFill>
          </a:ln>
        </p:spPr>
        <p:txBody>
          <a:bodyPr wrap="square" rtlCol="0">
            <a:spAutoFit/>
          </a:bodyPr>
          <a:lstStyle/>
          <a:p>
            <a:r>
              <a:rPr lang="en-GB" sz="2400" b="1" dirty="0" smtClean="0"/>
              <a:t>Use the ‘Boxing Up!’ template for ‘The Little Red Hen’ to identify the key elements of ‘The Little Red Hen’ and the innovations that can be made.</a:t>
            </a:r>
            <a:endParaRPr lang="en-GB" sz="2400" dirty="0"/>
          </a:p>
        </p:txBody>
      </p:sp>
      <p:sp>
        <p:nvSpPr>
          <p:cNvPr id="12" name="TextBox 11"/>
          <p:cNvSpPr txBox="1"/>
          <p:nvPr/>
        </p:nvSpPr>
        <p:spPr>
          <a:xfrm>
            <a:off x="1726900" y="5709941"/>
            <a:ext cx="5726712" cy="923330"/>
          </a:xfrm>
          <a:prstGeom prst="rect">
            <a:avLst/>
          </a:prstGeom>
          <a:solidFill>
            <a:srgbClr val="FFFFCC"/>
          </a:solidFill>
          <a:ln>
            <a:solidFill>
              <a:schemeClr val="accent1"/>
            </a:solidFill>
          </a:ln>
        </p:spPr>
        <p:txBody>
          <a:bodyPr wrap="square" rtlCol="0">
            <a:spAutoFit/>
          </a:bodyPr>
          <a:lstStyle/>
          <a:p>
            <a:r>
              <a:rPr lang="en-GB" b="1" dirty="0"/>
              <a:t>The Talk for Writing approach</a:t>
            </a:r>
            <a:r>
              <a:rPr lang="en-GB" b="1" baseline="30000" dirty="0"/>
              <a:t>© </a:t>
            </a:r>
            <a:r>
              <a:rPr lang="en-GB" b="1" dirty="0"/>
              <a:t>- Pie Corbett. Used with kind permission. For further details, training and resources, visit: </a:t>
            </a:r>
            <a:r>
              <a:rPr lang="en-GB" b="1" u="sng" dirty="0">
                <a:hlinkClick r:id="rId6"/>
              </a:rPr>
              <a:t>http://www.talk4writing.co.uk</a:t>
            </a:r>
            <a:r>
              <a:rPr lang="en-GB" b="1" u="sng" dirty="0" smtClean="0">
                <a:hlinkClick r:id="rId6"/>
              </a:rPr>
              <a:t>/</a:t>
            </a:r>
            <a:endParaRPr lang="en-GB" b="1" u="sng" dirty="0" smtClean="0"/>
          </a:p>
        </p:txBody>
      </p:sp>
    </p:spTree>
    <p:extLst>
      <p:ext uri="{BB962C8B-B14F-4D97-AF65-F5344CB8AC3E}">
        <p14:creationId xmlns:p14="http://schemas.microsoft.com/office/powerpoint/2010/main" val="27293972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1932" y="456741"/>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89323" y="2115771"/>
            <a:ext cx="2877552" cy="13528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425450" y="4437112"/>
            <a:ext cx="8331301" cy="2062103"/>
          </a:xfrm>
          <a:prstGeom prst="rect">
            <a:avLst/>
          </a:prstGeom>
          <a:solidFill>
            <a:srgbClr val="FFFF99"/>
          </a:solidFill>
          <a:ln>
            <a:solidFill>
              <a:schemeClr val="tx1"/>
            </a:solidFill>
          </a:ln>
        </p:spPr>
        <p:txBody>
          <a:bodyPr wrap="square" rtlCol="0">
            <a:spAutoFit/>
          </a:bodyPr>
          <a:lstStyle/>
          <a:p>
            <a:r>
              <a:rPr lang="en-GB" sz="3200" b="1" dirty="0" smtClean="0"/>
              <a:t>Discuss: How could the Sequence and Narrative Templates be used to support the development of descriptive language as part of the innovation process?</a:t>
            </a:r>
            <a:endParaRPr lang="en-GB" sz="3200" b="1" dirty="0"/>
          </a:p>
        </p:txBody>
      </p:sp>
      <p:pic>
        <p:nvPicPr>
          <p:cNvPr id="12"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14366" y="1684604"/>
            <a:ext cx="3135492" cy="22152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79912" y="1447696"/>
            <a:ext cx="1978250" cy="26890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982707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p:cNvSpPr>
            <a:spLocks noGrp="1"/>
          </p:cNvSpPr>
          <p:nvPr>
            <p:ph type="title"/>
          </p:nvPr>
        </p:nvSpPr>
        <p:spPr>
          <a:xfrm>
            <a:off x="475456" y="332656"/>
            <a:ext cx="8229600" cy="1143000"/>
          </a:xfrm>
        </p:spPr>
        <p:txBody>
          <a:bodyPr>
            <a:normAutofit fontScale="90000"/>
          </a:bodyPr>
          <a:lstStyle/>
          <a:p>
            <a:pPr lvl="0"/>
            <a:r>
              <a:rPr lang="en-GB" sz="6000" b="1" dirty="0" smtClean="0"/>
              <a:t>Applying this in writing…</a:t>
            </a:r>
            <a:r>
              <a:rPr lang="en-GB" b="1" dirty="0"/>
              <a:t/>
            </a:r>
            <a:br>
              <a:rPr lang="en-GB" b="1" dirty="0"/>
            </a:br>
            <a:endParaRPr lang="en-GB"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8324" y="6062121"/>
            <a:ext cx="1152148" cy="535231"/>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536" y="6062121"/>
            <a:ext cx="1061031" cy="535231"/>
          </a:xfrm>
          <a:prstGeom prst="rect">
            <a:avLst/>
          </a:prstGeom>
        </p:spPr>
      </p:pic>
      <p:sp>
        <p:nvSpPr>
          <p:cNvPr id="2" name="TextBox 1"/>
          <p:cNvSpPr txBox="1"/>
          <p:nvPr/>
        </p:nvSpPr>
        <p:spPr>
          <a:xfrm>
            <a:off x="394848" y="3511787"/>
            <a:ext cx="8390815" cy="2554545"/>
          </a:xfrm>
          <a:prstGeom prst="rect">
            <a:avLst/>
          </a:prstGeom>
          <a:noFill/>
        </p:spPr>
        <p:txBody>
          <a:bodyPr wrap="square" rtlCol="0">
            <a:spAutoFit/>
          </a:bodyPr>
          <a:lstStyle/>
          <a:p>
            <a:r>
              <a:rPr lang="en-GB" sz="3200" i="1" dirty="0" smtClean="0">
                <a:latin typeface="Comic Sans MS" panose="030F0702030302020204" pitchFamily="66" charset="0"/>
              </a:rPr>
              <a:t>Once upon a time there was a little red hen who lived on a farm. Early one morning she woke up and went outside, there she found some corn. She wanted to make some pizza.</a:t>
            </a:r>
            <a:endParaRPr lang="en-GB" sz="1100" i="1" dirty="0">
              <a:latin typeface="Comic Sans MS" panose="030F0702030302020204" pitchFamily="66" charset="0"/>
            </a:endParaRPr>
          </a:p>
        </p:txBody>
      </p:sp>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60" y="1032867"/>
            <a:ext cx="7515225" cy="2409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p:cNvSpPr/>
          <p:nvPr/>
        </p:nvSpPr>
        <p:spPr>
          <a:xfrm>
            <a:off x="4656378" y="1967937"/>
            <a:ext cx="1368152" cy="1442873"/>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42078" y="2090997"/>
            <a:ext cx="1196752" cy="1196752"/>
          </a:xfrm>
          <a:prstGeom prst="rect">
            <a:avLst/>
          </a:prstGeom>
        </p:spPr>
      </p:pic>
    </p:spTree>
    <p:extLst>
      <p:ext uri="{BB962C8B-B14F-4D97-AF65-F5344CB8AC3E}">
        <p14:creationId xmlns:p14="http://schemas.microsoft.com/office/powerpoint/2010/main" val="27402027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43" name="TextBox 42"/>
          <p:cNvSpPr txBox="1"/>
          <p:nvPr/>
        </p:nvSpPr>
        <p:spPr>
          <a:xfrm>
            <a:off x="273050" y="487146"/>
            <a:ext cx="8506086" cy="3847207"/>
          </a:xfrm>
          <a:prstGeom prst="rect">
            <a:avLst/>
          </a:prstGeom>
          <a:noFill/>
        </p:spPr>
        <p:txBody>
          <a:bodyPr wrap="square" rtlCol="0">
            <a:spAutoFit/>
          </a:bodyPr>
          <a:lstStyle/>
          <a:p>
            <a:r>
              <a:rPr lang="en-GB" sz="2800" b="1" dirty="0" smtClean="0">
                <a:solidFill>
                  <a:srgbClr val="000000"/>
                </a:solidFill>
                <a:latin typeface="Arial" panose="020B0604020202020204" pitchFamily="34" charset="0"/>
                <a:cs typeface="Arial" panose="020B0604020202020204" pitchFamily="34" charset="0"/>
              </a:rPr>
              <a:t>Next steps:</a:t>
            </a:r>
          </a:p>
          <a:p>
            <a:endParaRPr lang="en-GB" sz="2400" dirty="0">
              <a:solidFill>
                <a:srgbClr val="000000"/>
              </a:solidFill>
              <a:latin typeface="Arial" panose="020B0604020202020204" pitchFamily="34" charset="0"/>
              <a:cs typeface="Arial" panose="020B0604020202020204" pitchFamily="34" charset="0"/>
            </a:endParaRPr>
          </a:p>
          <a:p>
            <a:r>
              <a:rPr lang="en-GB" sz="2400" b="1" dirty="0" smtClean="0">
                <a:solidFill>
                  <a:srgbClr val="000000"/>
                </a:solidFill>
                <a:latin typeface="Arial" panose="020B0604020202020204" pitchFamily="34" charset="0"/>
                <a:cs typeface="Arial" panose="020B0604020202020204" pitchFamily="34" charset="0"/>
              </a:rPr>
              <a:t>Reflect:</a:t>
            </a:r>
            <a:endParaRPr lang="en-GB" sz="2400" b="1" dirty="0">
              <a:solidFill>
                <a:srgbClr val="00000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en-GB" sz="2400" dirty="0">
                <a:solidFill>
                  <a:srgbClr val="000000"/>
                </a:solidFill>
                <a:latin typeface="Arial" panose="020B0604020202020204" pitchFamily="34" charset="0"/>
                <a:cs typeface="Arial" panose="020B0604020202020204" pitchFamily="34" charset="0"/>
              </a:rPr>
              <a:t>How will you use today’s learning </a:t>
            </a:r>
            <a:r>
              <a:rPr lang="en-GB" sz="2400" dirty="0" smtClean="0">
                <a:solidFill>
                  <a:srgbClr val="000000"/>
                </a:solidFill>
                <a:latin typeface="Arial" panose="020B0604020202020204" pitchFamily="34" charset="0"/>
                <a:cs typeface="Arial" panose="020B0604020202020204" pitchFamily="34" charset="0"/>
              </a:rPr>
              <a:t>on sequence and narrative to inform your short and medium term planning?</a:t>
            </a:r>
          </a:p>
          <a:p>
            <a:pPr marL="342900" indent="-342900">
              <a:buFont typeface="Wingdings" panose="05000000000000000000" pitchFamily="2" charset="2"/>
              <a:buChar char="§"/>
            </a:pPr>
            <a:endParaRPr lang="en-GB" sz="2400" dirty="0">
              <a:solidFill>
                <a:srgbClr val="00000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en-GB" sz="2400" dirty="0" smtClean="0">
                <a:solidFill>
                  <a:srgbClr val="000000"/>
                </a:solidFill>
                <a:latin typeface="Arial" panose="020B0604020202020204" pitchFamily="34" charset="0"/>
                <a:cs typeface="Arial" panose="020B0604020202020204" pitchFamily="34" charset="0"/>
              </a:rPr>
              <a:t>How could you observe the impact of sequence and narrative on children’s comprehension and creation of texts?</a:t>
            </a:r>
          </a:p>
          <a:p>
            <a:endParaRPr lang="en-GB" sz="2400" dirty="0">
              <a:solidFill>
                <a:srgbClr val="000000"/>
              </a:solidFill>
              <a:latin typeface="Arial" panose="020B0604020202020204" pitchFamily="34" charset="0"/>
              <a:cs typeface="Arial" panose="020B0604020202020204" pitchFamily="34" charset="0"/>
            </a:endParaRPr>
          </a:p>
        </p:txBody>
      </p:sp>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675554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80292" y="5877272"/>
            <a:ext cx="1440180" cy="669036"/>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9" name="TextBox 8"/>
          <p:cNvSpPr txBox="1"/>
          <p:nvPr/>
        </p:nvSpPr>
        <p:spPr>
          <a:xfrm>
            <a:off x="257360" y="420335"/>
            <a:ext cx="8635120" cy="5816977"/>
          </a:xfrm>
          <a:prstGeom prst="rect">
            <a:avLst/>
          </a:prstGeom>
          <a:noFill/>
        </p:spPr>
        <p:txBody>
          <a:bodyPr wrap="square" rtlCol="0">
            <a:spAutoFit/>
          </a:bodyPr>
          <a:lstStyle/>
          <a:p>
            <a:r>
              <a:rPr lang="en-GB" sz="3200" b="1" dirty="0" smtClean="0">
                <a:latin typeface="Arial" panose="020B0604020202020204" pitchFamily="34" charset="0"/>
                <a:cs typeface="Arial" panose="020B0604020202020204" pitchFamily="34" charset="0"/>
              </a:rPr>
              <a:t>At the last session…</a:t>
            </a:r>
            <a:endParaRPr lang="en-GB" sz="1200" b="1" dirty="0" smtClean="0">
              <a:latin typeface="Arial" panose="020B0604020202020204" pitchFamily="34" charset="0"/>
              <a:cs typeface="Arial" panose="020B0604020202020204" pitchFamily="34" charset="0"/>
            </a:endParaRPr>
          </a:p>
          <a:p>
            <a:endParaRPr lang="en-GB" sz="3200" b="1"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GB" sz="2800" b="1" dirty="0" smtClean="0">
                <a:latin typeface="Arial" panose="020B0604020202020204" pitchFamily="34" charset="0"/>
                <a:cs typeface="Arial" panose="020B0604020202020204" pitchFamily="34" charset="0"/>
              </a:rPr>
              <a:t>We explored the </a:t>
            </a:r>
            <a:r>
              <a:rPr lang="en-GB" sz="2800" b="1" dirty="0" smtClean="0">
                <a:latin typeface="Arial" panose="020B0604020202020204" pitchFamily="34" charset="0"/>
                <a:cs typeface="Arial" panose="020B0604020202020204" pitchFamily="34" charset="0"/>
              </a:rPr>
              <a:t>sequence and narrative skills that underpin children’s retell </a:t>
            </a:r>
            <a:r>
              <a:rPr lang="en-GB" sz="2800" b="1" dirty="0" smtClean="0">
                <a:latin typeface="Arial" panose="020B0604020202020204" pitchFamily="34" charset="0"/>
                <a:cs typeface="Arial" panose="020B0604020202020204" pitchFamily="34" charset="0"/>
              </a:rPr>
              <a:t>and summarising  skills.</a:t>
            </a:r>
            <a:endParaRPr lang="en-GB" sz="2800" b="1" dirty="0" smtClean="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endParaRPr lang="en-GB" sz="2800" b="1"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GB" sz="2800" b="1" dirty="0" smtClean="0">
                <a:latin typeface="Arial" panose="020B0604020202020204" pitchFamily="34" charset="0"/>
                <a:cs typeface="Arial" panose="020B0604020202020204" pitchFamily="34" charset="0"/>
              </a:rPr>
              <a:t>We </a:t>
            </a:r>
            <a:r>
              <a:rPr lang="en-GB" sz="2800" b="1" dirty="0" smtClean="0">
                <a:latin typeface="Arial" panose="020B0604020202020204" pitchFamily="34" charset="0"/>
                <a:cs typeface="Arial" panose="020B0604020202020204" pitchFamily="34" charset="0"/>
              </a:rPr>
              <a:t>explored sequence and narrative templates that can be used to support children to analyse texts and create texts.</a:t>
            </a:r>
            <a:endParaRPr lang="en-GB" sz="2800" b="1" dirty="0" smtClean="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endParaRPr lang="en-GB" sz="2800" b="1"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GB" sz="2800" b="1" dirty="0" smtClean="0">
                <a:latin typeface="Arial" panose="020B0604020202020204" pitchFamily="34" charset="0"/>
                <a:cs typeface="Arial" panose="020B0604020202020204" pitchFamily="34" charset="0"/>
              </a:rPr>
              <a:t>We explored Step 1 – Imitation of the ‘Talk </a:t>
            </a:r>
            <a:r>
              <a:rPr lang="en-GB" sz="2800" b="1" dirty="0">
                <a:latin typeface="Arial" panose="020B0604020202020204" pitchFamily="34" charset="0"/>
                <a:cs typeface="Arial" panose="020B0604020202020204" pitchFamily="34" charset="0"/>
              </a:rPr>
              <a:t>for </a:t>
            </a:r>
            <a:r>
              <a:rPr lang="en-GB" sz="2800" b="1" dirty="0" smtClean="0">
                <a:latin typeface="Arial" panose="020B0604020202020204" pitchFamily="34" charset="0"/>
                <a:cs typeface="Arial" panose="020B0604020202020204" pitchFamily="34" charset="0"/>
              </a:rPr>
              <a:t>Writing ©’ approach to support retell and summarising skills.</a:t>
            </a:r>
            <a:endParaRPr lang="en-GB"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124926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357064" y="728058"/>
            <a:ext cx="8568952" cy="4585871"/>
          </a:xfrm>
          <a:prstGeom prst="rect">
            <a:avLst/>
          </a:prstGeom>
          <a:noFill/>
        </p:spPr>
        <p:txBody>
          <a:bodyPr wrap="square" rtlCol="0">
            <a:spAutoFit/>
          </a:bodyPr>
          <a:lstStyle/>
          <a:p>
            <a:pPr algn="ctr"/>
            <a:r>
              <a:rPr lang="en-GB" sz="4000" b="1" dirty="0" smtClean="0">
                <a:solidFill>
                  <a:srgbClr val="000000"/>
                </a:solidFill>
                <a:latin typeface="Arial" panose="020B0604020202020204" pitchFamily="34" charset="0"/>
                <a:cs typeface="Arial" panose="020B0604020202020204" pitchFamily="34" charset="0"/>
              </a:rPr>
              <a:t>What did you try out?</a:t>
            </a:r>
          </a:p>
          <a:p>
            <a:endParaRPr lang="en-GB" sz="2800" dirty="0">
              <a:solidFill>
                <a:srgbClr val="000000"/>
              </a:solidFill>
              <a:latin typeface="Arial" panose="020B0604020202020204" pitchFamily="34" charset="0"/>
              <a:cs typeface="Arial" panose="020B0604020202020204" pitchFamily="34" charset="0"/>
            </a:endParaRPr>
          </a:p>
          <a:p>
            <a:pPr marL="514350" indent="-514350">
              <a:buFont typeface="+mj-lt"/>
              <a:buAutoNum type="arabicPeriod"/>
            </a:pPr>
            <a:r>
              <a:rPr lang="en-GB" sz="3200" b="1" dirty="0" smtClean="0">
                <a:solidFill>
                  <a:srgbClr val="000000"/>
                </a:solidFill>
                <a:latin typeface="Arial" panose="020B0604020202020204" pitchFamily="34" charset="0"/>
                <a:cs typeface="Arial" panose="020B0604020202020204" pitchFamily="34" charset="0"/>
              </a:rPr>
              <a:t>How did you use the sequence and narrative templates to analyse and create texts?</a:t>
            </a:r>
            <a:br>
              <a:rPr lang="en-GB" sz="3200" b="1" dirty="0" smtClean="0">
                <a:solidFill>
                  <a:srgbClr val="000000"/>
                </a:solidFill>
                <a:latin typeface="Arial" panose="020B0604020202020204" pitchFamily="34" charset="0"/>
                <a:cs typeface="Arial" panose="020B0604020202020204" pitchFamily="34" charset="0"/>
              </a:rPr>
            </a:br>
            <a:endParaRPr lang="en-GB" sz="3200" b="1" dirty="0">
              <a:solidFill>
                <a:srgbClr val="000000"/>
              </a:solidFill>
              <a:latin typeface="Arial" panose="020B0604020202020204" pitchFamily="34" charset="0"/>
              <a:cs typeface="Arial" panose="020B0604020202020204" pitchFamily="34" charset="0"/>
            </a:endParaRPr>
          </a:p>
          <a:p>
            <a:pPr marL="514350" indent="-514350">
              <a:buFont typeface="+mj-lt"/>
              <a:buAutoNum type="arabicPeriod"/>
            </a:pPr>
            <a:r>
              <a:rPr lang="en-GB" sz="3200" b="1" dirty="0" smtClean="0">
                <a:solidFill>
                  <a:srgbClr val="000000"/>
                </a:solidFill>
                <a:latin typeface="Arial" panose="020B0604020202020204" pitchFamily="34" charset="0"/>
                <a:cs typeface="Arial" panose="020B0604020202020204" pitchFamily="34" charset="0"/>
              </a:rPr>
              <a:t>How </a:t>
            </a:r>
            <a:r>
              <a:rPr lang="en-GB" sz="3200" b="1" dirty="0" smtClean="0">
                <a:solidFill>
                  <a:srgbClr val="000000"/>
                </a:solidFill>
                <a:latin typeface="Arial" panose="020B0604020202020204" pitchFamily="34" charset="0"/>
                <a:cs typeface="Arial" panose="020B0604020202020204" pitchFamily="34" charset="0"/>
              </a:rPr>
              <a:t>did you use </a:t>
            </a:r>
            <a:r>
              <a:rPr lang="en-GB" sz="3200" b="1" dirty="0" smtClean="0">
                <a:solidFill>
                  <a:srgbClr val="000000"/>
                </a:solidFill>
                <a:latin typeface="Arial" panose="020B0604020202020204" pitchFamily="34" charset="0"/>
                <a:cs typeface="Arial" panose="020B0604020202020204" pitchFamily="34" charset="0"/>
              </a:rPr>
              <a:t>your knowledge of Step 1 of the ‘Talk for Writing</a:t>
            </a:r>
            <a:r>
              <a:rPr lang="en-GB" sz="3200" b="1" dirty="0"/>
              <a:t> </a:t>
            </a:r>
            <a:r>
              <a:rPr lang="en-GB" sz="3200" b="1" dirty="0" smtClean="0"/>
              <a:t>©</a:t>
            </a:r>
            <a:r>
              <a:rPr lang="en-GB" sz="3200" b="1" dirty="0" smtClean="0">
                <a:solidFill>
                  <a:srgbClr val="000000"/>
                </a:solidFill>
                <a:latin typeface="Arial" panose="020B0604020202020204" pitchFamily="34" charset="0"/>
                <a:cs typeface="Arial" panose="020B0604020202020204" pitchFamily="34" charset="0"/>
              </a:rPr>
              <a:t>’ approach in your learning and teaching?</a:t>
            </a:r>
            <a:endParaRPr lang="en-GB" sz="3200" b="1" dirty="0" smtClean="0">
              <a:solidFill>
                <a:srgbClr val="000000"/>
              </a:solidFill>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528" y="404664"/>
            <a:ext cx="1440180" cy="669036"/>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Tree>
    <p:extLst>
      <p:ext uri="{BB962C8B-B14F-4D97-AF65-F5344CB8AC3E}">
        <p14:creationId xmlns:p14="http://schemas.microsoft.com/office/powerpoint/2010/main" val="15704585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450" y="358770"/>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Title 1"/>
          <p:cNvSpPr>
            <a:spLocks noGrp="1"/>
          </p:cNvSpPr>
          <p:nvPr>
            <p:ph type="title"/>
          </p:nvPr>
        </p:nvSpPr>
        <p:spPr>
          <a:xfrm>
            <a:off x="425450" y="962442"/>
            <a:ext cx="8229600" cy="1143000"/>
          </a:xfrm>
        </p:spPr>
        <p:txBody>
          <a:bodyPr>
            <a:normAutofit/>
          </a:bodyPr>
          <a:lstStyle/>
          <a:p>
            <a:r>
              <a:rPr lang="en-GB" b="1" dirty="0" smtClean="0"/>
              <a:t>How do Children Learn to Write?</a:t>
            </a:r>
            <a:endParaRPr lang="en-GB" b="1" dirty="0"/>
          </a:p>
        </p:txBody>
      </p:sp>
      <p:sp>
        <p:nvSpPr>
          <p:cNvPr id="7" name="TextBox 6"/>
          <p:cNvSpPr txBox="1"/>
          <p:nvPr/>
        </p:nvSpPr>
        <p:spPr>
          <a:xfrm>
            <a:off x="1385900" y="3212976"/>
            <a:ext cx="6408712" cy="523220"/>
          </a:xfrm>
          <a:prstGeom prst="rect">
            <a:avLst/>
          </a:prstGeom>
          <a:solidFill>
            <a:srgbClr val="FFFF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GB" sz="2800" b="1" dirty="0"/>
              <a:t>Learn language by hearing it, saying </a:t>
            </a:r>
            <a:r>
              <a:rPr lang="en-GB" sz="2800" b="1" dirty="0" smtClean="0"/>
              <a:t>it</a:t>
            </a:r>
            <a:endParaRPr lang="en-GB" sz="2800" b="1" dirty="0"/>
          </a:p>
        </p:txBody>
      </p:sp>
      <p:sp>
        <p:nvSpPr>
          <p:cNvPr id="8" name="TextBox 7"/>
          <p:cNvSpPr txBox="1"/>
          <p:nvPr/>
        </p:nvSpPr>
        <p:spPr>
          <a:xfrm>
            <a:off x="1385900" y="3861048"/>
            <a:ext cx="6408712" cy="523220"/>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GB" sz="2800" b="1" dirty="0"/>
              <a:t>Modelling – recasting – </a:t>
            </a:r>
            <a:r>
              <a:rPr lang="en-GB" sz="2800" b="1" dirty="0" smtClean="0"/>
              <a:t>extending</a:t>
            </a:r>
            <a:endParaRPr lang="en-GB" sz="2800" b="1" dirty="0"/>
          </a:p>
        </p:txBody>
      </p:sp>
      <p:sp>
        <p:nvSpPr>
          <p:cNvPr id="12" name="TextBox 11"/>
          <p:cNvSpPr txBox="1"/>
          <p:nvPr/>
        </p:nvSpPr>
        <p:spPr>
          <a:xfrm>
            <a:off x="1385900" y="4509120"/>
            <a:ext cx="6408712" cy="523220"/>
          </a:xfrm>
          <a:prstGeom prst="rect">
            <a:avLst/>
          </a:pr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GB" sz="2800" b="1" dirty="0"/>
              <a:t>Memorable, meaningful </a:t>
            </a:r>
            <a:r>
              <a:rPr lang="en-GB" sz="2800" b="1" dirty="0" smtClean="0"/>
              <a:t>repetition</a:t>
            </a:r>
            <a:endParaRPr lang="en-GB" sz="2800" b="1" dirty="0"/>
          </a:p>
        </p:txBody>
      </p:sp>
      <p:sp>
        <p:nvSpPr>
          <p:cNvPr id="13" name="TextBox 12"/>
          <p:cNvSpPr txBox="1"/>
          <p:nvPr/>
        </p:nvSpPr>
        <p:spPr>
          <a:xfrm>
            <a:off x="1385900" y="5157192"/>
            <a:ext cx="6408712" cy="523220"/>
          </a:xfrm>
          <a:prstGeom prst="rect">
            <a:avLst/>
          </a:prstGeom>
          <a:solidFill>
            <a:srgbClr val="FF66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GB" sz="2800" b="1" dirty="0" smtClean="0"/>
              <a:t>Grammatical rules</a:t>
            </a:r>
            <a:endParaRPr lang="en-GB" sz="2800" b="1" dirty="0"/>
          </a:p>
        </p:txBody>
      </p:sp>
      <p:sp>
        <p:nvSpPr>
          <p:cNvPr id="15" name="Title 1"/>
          <p:cNvSpPr txBox="1">
            <a:spLocks/>
          </p:cNvSpPr>
          <p:nvPr/>
        </p:nvSpPr>
        <p:spPr>
          <a:xfrm>
            <a:off x="755576" y="2083806"/>
            <a:ext cx="7560840" cy="913146"/>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b="1" dirty="0" smtClean="0"/>
              <a:t>Hear, Talk, Write</a:t>
            </a:r>
            <a:endParaRPr lang="en-GB" b="1" dirty="0"/>
          </a:p>
        </p:txBody>
      </p:sp>
      <p:sp>
        <p:nvSpPr>
          <p:cNvPr id="14" name="TextBox 13"/>
          <p:cNvSpPr txBox="1"/>
          <p:nvPr/>
        </p:nvSpPr>
        <p:spPr>
          <a:xfrm>
            <a:off x="1385900" y="5819790"/>
            <a:ext cx="6408712" cy="523220"/>
          </a:xfrm>
          <a:prstGeom prst="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GB" sz="2800" b="1" dirty="0"/>
              <a:t>Being read to and </a:t>
            </a:r>
            <a:r>
              <a:rPr lang="en-GB" sz="2800" b="1" dirty="0" smtClean="0"/>
              <a:t>reading</a:t>
            </a:r>
            <a:endParaRPr lang="en-GB" sz="2800" b="1" dirty="0"/>
          </a:p>
        </p:txBody>
      </p:sp>
    </p:spTree>
    <p:extLst>
      <p:ext uri="{BB962C8B-B14F-4D97-AF65-F5344CB8AC3E}">
        <p14:creationId xmlns:p14="http://schemas.microsoft.com/office/powerpoint/2010/main" val="6251152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p:cNvSpPr>
            <a:spLocks noGrp="1"/>
          </p:cNvSpPr>
          <p:nvPr>
            <p:ph type="title"/>
          </p:nvPr>
        </p:nvSpPr>
        <p:spPr>
          <a:xfrm>
            <a:off x="475456" y="332656"/>
            <a:ext cx="8229600" cy="1143000"/>
          </a:xfrm>
        </p:spPr>
        <p:txBody>
          <a:bodyPr>
            <a:normAutofit fontScale="90000"/>
          </a:bodyPr>
          <a:lstStyle/>
          <a:p>
            <a:pPr lvl="0"/>
            <a:r>
              <a:rPr lang="en-GB" sz="6000" b="1" dirty="0" smtClean="0"/>
              <a:t>Talk for Writing© approach</a:t>
            </a:r>
            <a:r>
              <a:rPr lang="en-GB" b="1" dirty="0"/>
              <a:t/>
            </a:r>
            <a:br>
              <a:rPr lang="en-GB" b="1" dirty="0"/>
            </a:br>
            <a:endParaRPr lang="en-GB" dirty="0"/>
          </a:p>
        </p:txBody>
      </p:sp>
      <p:sp>
        <p:nvSpPr>
          <p:cNvPr id="8" name="Shape 275"/>
          <p:cNvSpPr txBox="1">
            <a:spLocks noGrp="1"/>
          </p:cNvSpPr>
          <p:nvPr>
            <p:ph type="body" idx="1"/>
          </p:nvPr>
        </p:nvSpPr>
        <p:spPr>
          <a:xfrm>
            <a:off x="395536" y="1052736"/>
            <a:ext cx="8352948" cy="1008112"/>
          </a:xfrm>
          <a:prstGeom prst="rect">
            <a:avLst/>
          </a:prstGeom>
          <a:solidFill>
            <a:srgbClr val="FFFFCC"/>
          </a:solidFill>
          <a:ln>
            <a:solidFill>
              <a:schemeClr val="accent1"/>
            </a:solidFill>
          </a:ln>
        </p:spPr>
        <p:txBody>
          <a:bodyPr spcFirstLastPara="1" wrap="square" lIns="91425" tIns="45700" rIns="91425" bIns="45700" anchor="t" anchorCtr="0">
            <a:noAutofit/>
          </a:bodyPr>
          <a:lstStyle/>
          <a:p>
            <a:pPr marL="0" lvl="0" indent="0">
              <a:spcBef>
                <a:spcPts val="0"/>
              </a:spcBef>
              <a:buNone/>
            </a:pPr>
            <a:r>
              <a:rPr lang="en-GB" sz="2800" b="1" dirty="0" smtClean="0"/>
              <a:t>Taken </a:t>
            </a:r>
            <a:r>
              <a:rPr lang="en-GB" sz="2800" b="1" dirty="0"/>
              <a:t>from: </a:t>
            </a:r>
            <a:r>
              <a:rPr lang="en-GB" sz="2800" b="1" dirty="0">
                <a:hlinkClick r:id="rId3"/>
              </a:rPr>
              <a:t>https://highlandliteracy.com/oral-language-toolkit-sequence-and-narrative</a:t>
            </a:r>
            <a:r>
              <a:rPr lang="en-GB" sz="2800" b="1" dirty="0" smtClean="0">
                <a:hlinkClick r:id="rId3"/>
              </a:rPr>
              <a:t>/</a:t>
            </a:r>
            <a:r>
              <a:rPr lang="en-GB" sz="2800" b="1" dirty="0" smtClean="0"/>
              <a:t> </a:t>
            </a:r>
          </a:p>
          <a:p>
            <a:pPr marL="0" marR="0" lvl="0" indent="0" rtl="0">
              <a:spcBef>
                <a:spcPts val="0"/>
              </a:spcBef>
              <a:spcAft>
                <a:spcPts val="0"/>
              </a:spcAft>
              <a:buClr>
                <a:schemeClr val="dk1"/>
              </a:buClr>
              <a:buSzPts val="3200"/>
              <a:buNone/>
            </a:pPr>
            <a:endParaRPr lang="en-GB" sz="2200" dirty="0" smtClean="0"/>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68324" y="6062121"/>
            <a:ext cx="1152148" cy="535231"/>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6062121"/>
            <a:ext cx="1061031" cy="535231"/>
          </a:xfrm>
          <a:prstGeom prst="rect">
            <a:avLst/>
          </a:prstGeom>
        </p:spPr>
      </p:pic>
      <p:sp>
        <p:nvSpPr>
          <p:cNvPr id="2" name="TextBox 1"/>
          <p:cNvSpPr txBox="1"/>
          <p:nvPr/>
        </p:nvSpPr>
        <p:spPr>
          <a:xfrm>
            <a:off x="395536" y="2492896"/>
            <a:ext cx="8352948" cy="2585323"/>
          </a:xfrm>
          <a:prstGeom prst="rect">
            <a:avLst/>
          </a:prstGeom>
          <a:noFill/>
        </p:spPr>
        <p:txBody>
          <a:bodyPr wrap="square" rtlCol="0">
            <a:spAutoFit/>
          </a:bodyPr>
          <a:lstStyle/>
          <a:p>
            <a:pPr marL="857250" indent="-857250">
              <a:buFont typeface="Wingdings" panose="05000000000000000000" pitchFamily="2" charset="2"/>
              <a:buChar char="q"/>
            </a:pPr>
            <a:r>
              <a:rPr lang="en-GB" sz="5400" dirty="0" smtClean="0"/>
              <a:t>Step 1: Imitation</a:t>
            </a:r>
          </a:p>
          <a:p>
            <a:pPr marL="857250" indent="-857250">
              <a:buFont typeface="Wingdings" panose="05000000000000000000" pitchFamily="2" charset="2"/>
              <a:buChar char="q"/>
            </a:pPr>
            <a:r>
              <a:rPr lang="en-GB" sz="5400" dirty="0" smtClean="0"/>
              <a:t>Step 2: Innovation</a:t>
            </a:r>
          </a:p>
          <a:p>
            <a:pPr marL="857250" indent="-857250">
              <a:buFont typeface="Wingdings" panose="05000000000000000000" pitchFamily="2" charset="2"/>
              <a:buChar char="q"/>
            </a:pPr>
            <a:r>
              <a:rPr lang="en-GB" sz="5400" dirty="0" smtClean="0"/>
              <a:t>Step 3: Invention</a:t>
            </a:r>
            <a:endParaRPr lang="en-GB" sz="5400" dirty="0"/>
          </a:p>
        </p:txBody>
      </p:sp>
      <p:sp>
        <p:nvSpPr>
          <p:cNvPr id="3" name="TextBox 2"/>
          <p:cNvSpPr txBox="1"/>
          <p:nvPr/>
        </p:nvSpPr>
        <p:spPr>
          <a:xfrm>
            <a:off x="1583678" y="5674022"/>
            <a:ext cx="5976664" cy="923330"/>
          </a:xfrm>
          <a:prstGeom prst="rect">
            <a:avLst/>
          </a:prstGeom>
          <a:solidFill>
            <a:srgbClr val="FFFFCC"/>
          </a:solidFill>
          <a:ln>
            <a:solidFill>
              <a:schemeClr val="accent1"/>
            </a:solidFill>
          </a:ln>
        </p:spPr>
        <p:txBody>
          <a:bodyPr wrap="square" rtlCol="0">
            <a:spAutoFit/>
          </a:bodyPr>
          <a:lstStyle/>
          <a:p>
            <a:r>
              <a:rPr lang="en-GB" b="1" dirty="0"/>
              <a:t>The Talk for Writing approach</a:t>
            </a:r>
            <a:r>
              <a:rPr lang="en-GB" b="1" baseline="30000" dirty="0"/>
              <a:t>© </a:t>
            </a:r>
            <a:r>
              <a:rPr lang="en-GB" b="1" dirty="0"/>
              <a:t>- Pie Corbett. Used with kind permission. For further details, training and resources, visit: </a:t>
            </a:r>
            <a:r>
              <a:rPr lang="en-GB" b="1" u="sng" dirty="0">
                <a:hlinkClick r:id="rId6"/>
              </a:rPr>
              <a:t>http://www.talk4writing.co.uk</a:t>
            </a:r>
            <a:r>
              <a:rPr lang="en-GB" b="1" u="sng" dirty="0" smtClean="0">
                <a:hlinkClick r:id="rId6"/>
              </a:rPr>
              <a:t>/</a:t>
            </a:r>
            <a:endParaRPr lang="en-GB" b="1" u="sng" dirty="0" smtClean="0"/>
          </a:p>
        </p:txBody>
      </p:sp>
    </p:spTree>
    <p:extLst>
      <p:ext uri="{BB962C8B-B14F-4D97-AF65-F5344CB8AC3E}">
        <p14:creationId xmlns:p14="http://schemas.microsoft.com/office/powerpoint/2010/main" val="3980516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p:cNvSpPr>
            <a:spLocks noGrp="1"/>
          </p:cNvSpPr>
          <p:nvPr>
            <p:ph type="title"/>
          </p:nvPr>
        </p:nvSpPr>
        <p:spPr>
          <a:xfrm>
            <a:off x="475456" y="332656"/>
            <a:ext cx="8229600" cy="1143000"/>
          </a:xfrm>
        </p:spPr>
        <p:txBody>
          <a:bodyPr>
            <a:normAutofit fontScale="90000"/>
          </a:bodyPr>
          <a:lstStyle/>
          <a:p>
            <a:pPr lvl="0"/>
            <a:r>
              <a:rPr lang="en-GB" sz="6000" b="1" dirty="0" smtClean="0"/>
              <a:t>Step 1: Imitation</a:t>
            </a:r>
            <a:r>
              <a:rPr lang="en-GB" b="1" dirty="0"/>
              <a:t/>
            </a:r>
            <a:br>
              <a:rPr lang="en-GB" b="1" dirty="0"/>
            </a:br>
            <a:endParaRPr lang="en-GB"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0332" y="6062121"/>
            <a:ext cx="1152148" cy="535231"/>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8" y="6062121"/>
            <a:ext cx="1061031" cy="535231"/>
          </a:xfrm>
          <a:prstGeom prst="rect">
            <a:avLst/>
          </a:prstGeom>
        </p:spPr>
      </p:pic>
      <p:sp>
        <p:nvSpPr>
          <p:cNvPr id="2" name="TextBox 1"/>
          <p:cNvSpPr txBox="1"/>
          <p:nvPr/>
        </p:nvSpPr>
        <p:spPr>
          <a:xfrm>
            <a:off x="331734" y="4797152"/>
            <a:ext cx="8424936" cy="923330"/>
          </a:xfrm>
          <a:prstGeom prst="rect">
            <a:avLst/>
          </a:prstGeom>
          <a:noFill/>
        </p:spPr>
        <p:txBody>
          <a:bodyPr wrap="square" rtlCol="0">
            <a:spAutoFit/>
          </a:bodyPr>
          <a:lstStyle/>
          <a:p>
            <a:pPr algn="ctr"/>
            <a:r>
              <a:rPr lang="en-GB" i="1" dirty="0"/>
              <a:t>Story-map – </a:t>
            </a:r>
            <a:r>
              <a:rPr lang="en-GB" i="1" dirty="0" smtClean="0"/>
              <a:t>‘The Little Red Hen’</a:t>
            </a:r>
            <a:endParaRPr lang="en-GB" dirty="0"/>
          </a:p>
          <a:p>
            <a:pPr algn="ctr"/>
            <a:r>
              <a:rPr lang="en-GB" dirty="0"/>
              <a:t>In this example the story of </a:t>
            </a:r>
            <a:r>
              <a:rPr lang="en-GB" dirty="0" smtClean="0"/>
              <a:t>‘The Little Red Hen’ </a:t>
            </a:r>
            <a:r>
              <a:rPr lang="en-GB" dirty="0"/>
              <a:t>has been used as the stimulus, using visuals for each key event.</a:t>
            </a:r>
          </a:p>
        </p:txBody>
      </p:sp>
      <p:sp>
        <p:nvSpPr>
          <p:cNvPr id="12" name="TextBox 11"/>
          <p:cNvSpPr txBox="1"/>
          <p:nvPr/>
        </p:nvSpPr>
        <p:spPr>
          <a:xfrm>
            <a:off x="1528575" y="5733256"/>
            <a:ext cx="6139769" cy="923330"/>
          </a:xfrm>
          <a:prstGeom prst="rect">
            <a:avLst/>
          </a:prstGeom>
          <a:solidFill>
            <a:srgbClr val="FFFFCC"/>
          </a:solidFill>
          <a:ln>
            <a:solidFill>
              <a:schemeClr val="accent1"/>
            </a:solidFill>
          </a:ln>
        </p:spPr>
        <p:txBody>
          <a:bodyPr wrap="square" rtlCol="0">
            <a:spAutoFit/>
          </a:bodyPr>
          <a:lstStyle/>
          <a:p>
            <a:r>
              <a:rPr lang="en-GB" b="1" dirty="0"/>
              <a:t>The Talk for Writing approach</a:t>
            </a:r>
            <a:r>
              <a:rPr lang="en-GB" b="1" baseline="30000" dirty="0"/>
              <a:t>© </a:t>
            </a:r>
            <a:r>
              <a:rPr lang="en-GB" b="1" dirty="0"/>
              <a:t>- Pie Corbett. Used with kind permission. For further details, training and resources, visit: </a:t>
            </a:r>
            <a:r>
              <a:rPr lang="en-GB" b="1" u="sng" dirty="0">
                <a:hlinkClick r:id="rId5"/>
              </a:rPr>
              <a:t>http://www.talk4writing.co.uk/</a:t>
            </a:r>
            <a:endParaRPr lang="en-GB" dirty="0"/>
          </a:p>
        </p:txBody>
      </p:sp>
      <p:pic>
        <p:nvPicPr>
          <p:cNvPr id="307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61745" y="930195"/>
            <a:ext cx="5473427" cy="38669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08726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652082"/>
          </a:xfr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bodyPr>
          <a:lstStyle/>
          <a:p>
            <a:r>
              <a:rPr lang="en-GB" sz="5400" b="1" dirty="0" smtClean="0"/>
              <a:t>Step 2: Innovate –  </a:t>
            </a:r>
            <a:r>
              <a:rPr lang="en-GB" sz="5400" b="1" dirty="0"/>
              <a:t/>
            </a:r>
            <a:br>
              <a:rPr lang="en-GB" sz="5400" b="1" dirty="0"/>
            </a:br>
            <a:r>
              <a:rPr lang="en-GB" sz="5400" b="1" dirty="0" smtClean="0"/>
              <a:t>Talk</a:t>
            </a:r>
            <a:endParaRPr lang="en-GB" sz="5400" b="1" dirty="0"/>
          </a:p>
        </p:txBody>
      </p:sp>
      <p:sp>
        <p:nvSpPr>
          <p:cNvPr id="4" name="TextBox 3"/>
          <p:cNvSpPr txBox="1"/>
          <p:nvPr/>
        </p:nvSpPr>
        <p:spPr>
          <a:xfrm>
            <a:off x="467544" y="2195900"/>
            <a:ext cx="8208912" cy="1323439"/>
          </a:xfrm>
          <a:prstGeom prst="rect">
            <a:avLst/>
          </a:prstGeom>
          <a:solidFill>
            <a:srgbClr val="00B0F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en-GB" sz="4000" b="1" dirty="0" smtClean="0"/>
              <a:t>Make changes to the story that has been imitated in Step 1.</a:t>
            </a:r>
            <a:endParaRPr lang="en-GB" sz="2000" b="1" dirty="0"/>
          </a:p>
        </p:txBody>
      </p:sp>
      <p:sp>
        <p:nvSpPr>
          <p:cNvPr id="5" name="TextBox 4"/>
          <p:cNvSpPr txBox="1"/>
          <p:nvPr/>
        </p:nvSpPr>
        <p:spPr>
          <a:xfrm>
            <a:off x="467544" y="3755975"/>
            <a:ext cx="8208912" cy="1323439"/>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en-GB" sz="4000" b="1" dirty="0" smtClean="0"/>
              <a:t>For each change, identify a new visual and a new gesture/action.</a:t>
            </a:r>
            <a:endParaRPr lang="en-GB" sz="2000" b="1" dirty="0"/>
          </a:p>
        </p:txBody>
      </p:sp>
      <p:sp>
        <p:nvSpPr>
          <p:cNvPr id="6" name="TextBox 5"/>
          <p:cNvSpPr txBox="1"/>
          <p:nvPr/>
        </p:nvSpPr>
        <p:spPr>
          <a:xfrm>
            <a:off x="467544" y="5325015"/>
            <a:ext cx="8208912" cy="1200329"/>
          </a:xfrm>
          <a:prstGeom prst="rect">
            <a:avLst/>
          </a:prstGeom>
          <a:solidFill>
            <a:schemeClr val="accent4">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en-GB" sz="3600" b="1" dirty="0" smtClean="0"/>
              <a:t>Using the updated story-map, children to retell their innovation.</a:t>
            </a:r>
            <a:endParaRPr lang="en-GB" sz="3600" b="1" dirty="0"/>
          </a:p>
        </p:txBody>
      </p:sp>
    </p:spTree>
    <p:extLst>
      <p:ext uri="{BB962C8B-B14F-4D97-AF65-F5344CB8AC3E}">
        <p14:creationId xmlns:p14="http://schemas.microsoft.com/office/powerpoint/2010/main" val="3835716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p:cNvSpPr>
            <a:spLocks noGrp="1"/>
          </p:cNvSpPr>
          <p:nvPr>
            <p:ph type="title"/>
          </p:nvPr>
        </p:nvSpPr>
        <p:spPr>
          <a:xfrm>
            <a:off x="475456" y="332656"/>
            <a:ext cx="8229600" cy="1143000"/>
          </a:xfrm>
        </p:spPr>
        <p:txBody>
          <a:bodyPr>
            <a:normAutofit fontScale="90000"/>
          </a:bodyPr>
          <a:lstStyle/>
          <a:p>
            <a:pPr lvl="0"/>
            <a:r>
              <a:rPr lang="en-GB" sz="6000" b="1" dirty="0" smtClean="0"/>
              <a:t>Step 2: Innovation</a:t>
            </a:r>
            <a:r>
              <a:rPr lang="en-GB" b="1" dirty="0"/>
              <a:t/>
            </a:r>
            <a:br>
              <a:rPr lang="en-GB" b="1" dirty="0"/>
            </a:br>
            <a:endParaRPr lang="en-GB"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8324" y="6062121"/>
            <a:ext cx="1152148" cy="535231"/>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536" y="6062121"/>
            <a:ext cx="1061031" cy="535231"/>
          </a:xfrm>
          <a:prstGeom prst="rect">
            <a:avLst/>
          </a:prstGeom>
        </p:spPr>
      </p:pic>
      <p:sp>
        <p:nvSpPr>
          <p:cNvPr id="3" name="TextBox 2"/>
          <p:cNvSpPr txBox="1"/>
          <p:nvPr/>
        </p:nvSpPr>
        <p:spPr>
          <a:xfrm>
            <a:off x="1619672" y="5733256"/>
            <a:ext cx="5976664" cy="923330"/>
          </a:xfrm>
          <a:prstGeom prst="rect">
            <a:avLst/>
          </a:prstGeom>
          <a:solidFill>
            <a:srgbClr val="FFFFCC"/>
          </a:solidFill>
          <a:ln>
            <a:solidFill>
              <a:schemeClr val="accent1"/>
            </a:solidFill>
          </a:ln>
        </p:spPr>
        <p:txBody>
          <a:bodyPr wrap="square" rtlCol="0">
            <a:spAutoFit/>
          </a:bodyPr>
          <a:lstStyle/>
          <a:p>
            <a:r>
              <a:rPr lang="en-GB" b="1" dirty="0"/>
              <a:t>The Talk for Writing approach</a:t>
            </a:r>
            <a:r>
              <a:rPr lang="en-GB" b="1" baseline="30000" dirty="0"/>
              <a:t>© </a:t>
            </a:r>
            <a:r>
              <a:rPr lang="en-GB" b="1" dirty="0"/>
              <a:t>- Pie Corbett. Used with kind permission. For further details, training and resources, visit: </a:t>
            </a:r>
            <a:r>
              <a:rPr lang="en-GB" b="1" u="sng" dirty="0">
                <a:hlinkClick r:id="rId5"/>
              </a:rPr>
              <a:t>http://www.talk4writing.co.uk</a:t>
            </a:r>
            <a:r>
              <a:rPr lang="en-GB" b="1" u="sng" dirty="0" smtClean="0">
                <a:hlinkClick r:id="rId5"/>
              </a:rPr>
              <a:t>/</a:t>
            </a:r>
            <a:endParaRPr lang="en-GB" b="1" u="sng" dirty="0" smtClean="0"/>
          </a:p>
        </p:txBody>
      </p:sp>
      <p:graphicFrame>
        <p:nvGraphicFramePr>
          <p:cNvPr id="5" name="Table 4"/>
          <p:cNvGraphicFramePr>
            <a:graphicFrameLocks noGrp="1"/>
          </p:cNvGraphicFramePr>
          <p:nvPr>
            <p:extLst>
              <p:ext uri="{D42A27DB-BD31-4B8C-83A1-F6EECF244321}">
                <p14:modId xmlns:p14="http://schemas.microsoft.com/office/powerpoint/2010/main" val="3078329020"/>
              </p:ext>
            </p:extLst>
          </p:nvPr>
        </p:nvGraphicFramePr>
        <p:xfrm>
          <a:off x="377788" y="1052736"/>
          <a:ext cx="8424936" cy="4464496"/>
        </p:xfrm>
        <a:graphic>
          <a:graphicData uri="http://schemas.openxmlformats.org/drawingml/2006/table">
            <a:tbl>
              <a:tblPr firstRow="1" firstCol="1" bandRow="1"/>
              <a:tblGrid>
                <a:gridCol w="8424936"/>
              </a:tblGrid>
              <a:tr h="4464496">
                <a:tc>
                  <a:txBody>
                    <a:bodyPr/>
                    <a:lstStyle/>
                    <a:p>
                      <a:pPr algn="l">
                        <a:lnSpc>
                          <a:spcPct val="115000"/>
                        </a:lnSpc>
                        <a:spcAft>
                          <a:spcPts val="0"/>
                        </a:spcAft>
                      </a:pPr>
                      <a:r>
                        <a:rPr lang="en-GB" sz="2800" b="1" dirty="0" smtClean="0">
                          <a:effectLst/>
                          <a:latin typeface="Arial" panose="020B0604020202020204" pitchFamily="34" charset="0"/>
                          <a:cs typeface="Arial" panose="020B0604020202020204" pitchFamily="34" charset="0"/>
                        </a:rPr>
                        <a:t>When innovating</a:t>
                      </a:r>
                      <a:r>
                        <a:rPr lang="en-GB" sz="2800" b="1" baseline="0" dirty="0" smtClean="0">
                          <a:effectLst/>
                          <a:latin typeface="Arial" panose="020B0604020202020204" pitchFamily="34" charset="0"/>
                          <a:cs typeface="Arial" panose="020B0604020202020204" pitchFamily="34" charset="0"/>
                        </a:rPr>
                        <a:t> the text children can use:</a:t>
                      </a:r>
                    </a:p>
                    <a:p>
                      <a:pPr marL="342900" indent="-342900" algn="l">
                        <a:lnSpc>
                          <a:spcPct val="115000"/>
                        </a:lnSpc>
                        <a:spcAft>
                          <a:spcPts val="0"/>
                        </a:spcAft>
                        <a:buFont typeface="Wingdings" panose="05000000000000000000" pitchFamily="2" charset="2"/>
                        <a:buChar char="§"/>
                      </a:pPr>
                      <a:r>
                        <a:rPr lang="en-GB" sz="2000" b="1" dirty="0" smtClean="0">
                          <a:effectLst/>
                          <a:latin typeface="Arial" panose="020B0604020202020204" pitchFamily="34" charset="0"/>
                          <a:ea typeface="Calibri"/>
                          <a:cs typeface="Arial" panose="020B0604020202020204" pitchFamily="34" charset="0"/>
                        </a:rPr>
                        <a:t>Substitution</a:t>
                      </a:r>
                      <a:r>
                        <a:rPr lang="en-GB" sz="2000" b="1" baseline="0" dirty="0" smtClean="0">
                          <a:effectLst/>
                          <a:latin typeface="Arial" panose="020B0604020202020204" pitchFamily="34" charset="0"/>
                          <a:ea typeface="Calibri"/>
                          <a:cs typeface="Arial" panose="020B0604020202020204" pitchFamily="34" charset="0"/>
                        </a:rPr>
                        <a:t> – altering the ‘who’, ‘where’, ‘when’, ‘what happened’</a:t>
                      </a:r>
                    </a:p>
                    <a:p>
                      <a:pPr marL="342900" indent="-342900" algn="l">
                        <a:lnSpc>
                          <a:spcPct val="115000"/>
                        </a:lnSpc>
                        <a:spcAft>
                          <a:spcPts val="0"/>
                        </a:spcAft>
                        <a:buFont typeface="Wingdings" panose="05000000000000000000" pitchFamily="2" charset="2"/>
                        <a:buChar char="§"/>
                      </a:pPr>
                      <a:endParaRPr lang="en-GB" sz="2000" b="1" baseline="0" dirty="0" smtClean="0">
                        <a:effectLst/>
                        <a:latin typeface="Arial" panose="020B0604020202020204" pitchFamily="34" charset="0"/>
                        <a:ea typeface="Calibri"/>
                        <a:cs typeface="Arial" panose="020B0604020202020204" pitchFamily="34" charset="0"/>
                      </a:endParaRPr>
                    </a:p>
                    <a:p>
                      <a:pPr marL="342900" indent="-342900" algn="l">
                        <a:lnSpc>
                          <a:spcPct val="115000"/>
                        </a:lnSpc>
                        <a:spcAft>
                          <a:spcPts val="0"/>
                        </a:spcAft>
                        <a:buFont typeface="Wingdings" panose="05000000000000000000" pitchFamily="2" charset="2"/>
                        <a:buChar char="§"/>
                      </a:pPr>
                      <a:r>
                        <a:rPr lang="en-GB" sz="2000" b="1" baseline="0" dirty="0" smtClean="0">
                          <a:effectLst/>
                          <a:latin typeface="Arial" panose="020B0604020202020204" pitchFamily="34" charset="0"/>
                          <a:ea typeface="Calibri"/>
                          <a:cs typeface="Arial" panose="020B0604020202020204" pitchFamily="34" charset="0"/>
                        </a:rPr>
                        <a:t>Additions – add description, characters, dialogue and events etc.</a:t>
                      </a:r>
                    </a:p>
                    <a:p>
                      <a:pPr marL="342900" indent="-342900" algn="l">
                        <a:lnSpc>
                          <a:spcPct val="115000"/>
                        </a:lnSpc>
                        <a:spcAft>
                          <a:spcPts val="0"/>
                        </a:spcAft>
                        <a:buFont typeface="Wingdings" panose="05000000000000000000" pitchFamily="2" charset="2"/>
                        <a:buChar char="§"/>
                      </a:pPr>
                      <a:endParaRPr lang="en-GB" sz="2000" b="1" baseline="0" dirty="0" smtClean="0">
                        <a:effectLst/>
                        <a:latin typeface="Arial" panose="020B0604020202020204" pitchFamily="34" charset="0"/>
                        <a:ea typeface="Calibri"/>
                        <a:cs typeface="Arial" panose="020B0604020202020204" pitchFamily="34" charset="0"/>
                      </a:endParaRPr>
                    </a:p>
                    <a:p>
                      <a:pPr marL="342900" indent="-342900" algn="l">
                        <a:lnSpc>
                          <a:spcPct val="115000"/>
                        </a:lnSpc>
                        <a:spcAft>
                          <a:spcPts val="0"/>
                        </a:spcAft>
                        <a:buFont typeface="Wingdings" panose="05000000000000000000" pitchFamily="2" charset="2"/>
                        <a:buChar char="§"/>
                      </a:pPr>
                      <a:r>
                        <a:rPr lang="en-GB" sz="2000" b="1" baseline="0" dirty="0" smtClean="0">
                          <a:effectLst/>
                          <a:latin typeface="Arial" panose="020B0604020202020204" pitchFamily="34" charset="0"/>
                          <a:ea typeface="Calibri"/>
                          <a:cs typeface="Arial" panose="020B0604020202020204" pitchFamily="34" charset="0"/>
                        </a:rPr>
                        <a:t>Alterations – a significant change that has consequences</a:t>
                      </a:r>
                    </a:p>
                    <a:p>
                      <a:pPr marL="342900" indent="-342900" algn="l">
                        <a:lnSpc>
                          <a:spcPct val="115000"/>
                        </a:lnSpc>
                        <a:spcAft>
                          <a:spcPts val="0"/>
                        </a:spcAft>
                        <a:buFont typeface="Wingdings" panose="05000000000000000000" pitchFamily="2" charset="2"/>
                        <a:buChar char="§"/>
                      </a:pPr>
                      <a:endParaRPr lang="en-GB" sz="2000" b="1" baseline="0" dirty="0" smtClean="0">
                        <a:effectLst/>
                        <a:latin typeface="Arial" panose="020B0604020202020204" pitchFamily="34" charset="0"/>
                        <a:ea typeface="Calibri"/>
                        <a:cs typeface="Arial" panose="020B0604020202020204" pitchFamily="34" charset="0"/>
                      </a:endParaRPr>
                    </a:p>
                    <a:p>
                      <a:pPr marL="342900" indent="-342900" algn="l">
                        <a:lnSpc>
                          <a:spcPct val="115000"/>
                        </a:lnSpc>
                        <a:spcAft>
                          <a:spcPts val="0"/>
                        </a:spcAft>
                        <a:buFont typeface="Wingdings" panose="05000000000000000000" pitchFamily="2" charset="2"/>
                        <a:buChar char="§"/>
                      </a:pPr>
                      <a:r>
                        <a:rPr lang="en-GB" sz="2000" b="1" baseline="0" dirty="0" smtClean="0">
                          <a:effectLst/>
                          <a:latin typeface="Arial" panose="020B0604020202020204" pitchFamily="34" charset="0"/>
                          <a:ea typeface="Calibri"/>
                          <a:cs typeface="Arial" panose="020B0604020202020204" pitchFamily="34" charset="0"/>
                        </a:rPr>
                        <a:t>Change of viewpoint – a different text type, from a different character’s perspective, in a different setting or time etc.</a:t>
                      </a:r>
                    </a:p>
                    <a:p>
                      <a:pPr marL="0" indent="0" algn="l">
                        <a:lnSpc>
                          <a:spcPct val="115000"/>
                        </a:lnSpc>
                        <a:spcAft>
                          <a:spcPts val="0"/>
                        </a:spcAft>
                        <a:buFont typeface="Wingdings" panose="05000000000000000000" pitchFamily="2" charset="2"/>
                        <a:buNone/>
                      </a:pPr>
                      <a:endParaRPr lang="en-GB" sz="2000" b="1" baseline="0" dirty="0" smtClean="0">
                        <a:effectLst/>
                        <a:latin typeface="Arial" panose="020B0604020202020204" pitchFamily="34" charset="0"/>
                        <a:ea typeface="Calibri"/>
                        <a:cs typeface="Arial" panose="020B0604020202020204" pitchFamily="34" charset="0"/>
                      </a:endParaRPr>
                    </a:p>
                    <a:p>
                      <a:pPr marL="342900" indent="-342900" algn="l">
                        <a:lnSpc>
                          <a:spcPct val="115000"/>
                        </a:lnSpc>
                        <a:spcAft>
                          <a:spcPts val="0"/>
                        </a:spcAft>
                        <a:buFont typeface="Wingdings" panose="05000000000000000000" pitchFamily="2" charset="2"/>
                        <a:buChar char="§"/>
                      </a:pPr>
                      <a:r>
                        <a:rPr lang="en-GB" sz="2000" b="1" baseline="0" dirty="0" smtClean="0">
                          <a:effectLst/>
                          <a:latin typeface="Arial" panose="020B0604020202020204" pitchFamily="34" charset="0"/>
                          <a:ea typeface="Calibri"/>
                          <a:cs typeface="Arial" panose="020B0604020202020204" pitchFamily="34" charset="0"/>
                        </a:rPr>
                        <a:t>Reuse the basic plot – recycling the basic plot in a new setting with new characters and events.</a:t>
                      </a:r>
                    </a:p>
                  </a:txBody>
                  <a:tcPr marL="68580" marR="68580" marT="0" marB="0">
                    <a:solidFill>
                      <a:srgbClr val="FFFFCC"/>
                    </a:solidFill>
                  </a:tcPr>
                </a:tc>
              </a:tr>
            </a:tbl>
          </a:graphicData>
        </a:graphic>
      </p:graphicFrame>
    </p:spTree>
    <p:extLst>
      <p:ext uri="{BB962C8B-B14F-4D97-AF65-F5344CB8AC3E}">
        <p14:creationId xmlns:p14="http://schemas.microsoft.com/office/powerpoint/2010/main" val="6332034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p:cNvSpPr>
            <a:spLocks noGrp="1"/>
          </p:cNvSpPr>
          <p:nvPr>
            <p:ph type="title"/>
          </p:nvPr>
        </p:nvSpPr>
        <p:spPr>
          <a:xfrm>
            <a:off x="475456" y="332656"/>
            <a:ext cx="8229600" cy="1143000"/>
          </a:xfrm>
        </p:spPr>
        <p:txBody>
          <a:bodyPr>
            <a:normAutofit fontScale="90000"/>
          </a:bodyPr>
          <a:lstStyle/>
          <a:p>
            <a:pPr lvl="0"/>
            <a:r>
              <a:rPr lang="en-GB" sz="6000" b="1" dirty="0" smtClean="0"/>
              <a:t>Step 2: Innovation</a:t>
            </a:r>
            <a:r>
              <a:rPr lang="en-GB" b="1" dirty="0"/>
              <a:t/>
            </a:r>
            <a:br>
              <a:rPr lang="en-GB" b="1" dirty="0"/>
            </a:br>
            <a:endParaRPr lang="en-GB"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8324" y="6062121"/>
            <a:ext cx="1152148" cy="535231"/>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536" y="6062121"/>
            <a:ext cx="1061031" cy="535231"/>
          </a:xfrm>
          <a:prstGeom prst="rect">
            <a:avLst/>
          </a:prstGeom>
        </p:spPr>
      </p:pic>
      <p:sp>
        <p:nvSpPr>
          <p:cNvPr id="3" name="TextBox 2"/>
          <p:cNvSpPr txBox="1"/>
          <p:nvPr/>
        </p:nvSpPr>
        <p:spPr>
          <a:xfrm>
            <a:off x="1653600" y="5692789"/>
            <a:ext cx="5976664" cy="923330"/>
          </a:xfrm>
          <a:prstGeom prst="rect">
            <a:avLst/>
          </a:prstGeom>
          <a:solidFill>
            <a:srgbClr val="FFFFCC"/>
          </a:solidFill>
          <a:ln>
            <a:solidFill>
              <a:schemeClr val="accent1"/>
            </a:solidFill>
          </a:ln>
        </p:spPr>
        <p:txBody>
          <a:bodyPr wrap="square" rtlCol="0">
            <a:spAutoFit/>
          </a:bodyPr>
          <a:lstStyle/>
          <a:p>
            <a:r>
              <a:rPr lang="en-GB" b="1" dirty="0"/>
              <a:t>The Talk for Writing approach</a:t>
            </a:r>
            <a:r>
              <a:rPr lang="en-GB" b="1" baseline="30000" dirty="0"/>
              <a:t>© </a:t>
            </a:r>
            <a:r>
              <a:rPr lang="en-GB" b="1" dirty="0"/>
              <a:t>- Pie Corbett. Used with kind permission. For further details, training and resources, visit: </a:t>
            </a:r>
            <a:r>
              <a:rPr lang="en-GB" b="1" u="sng" dirty="0">
                <a:hlinkClick r:id="rId5"/>
              </a:rPr>
              <a:t>http://www.talk4writing.co.uk</a:t>
            </a:r>
            <a:r>
              <a:rPr lang="en-GB" b="1" u="sng" dirty="0" smtClean="0">
                <a:hlinkClick r:id="rId5"/>
              </a:rPr>
              <a:t>/</a:t>
            </a:r>
            <a:endParaRPr lang="en-GB" b="1" u="sng" dirty="0" smtClean="0"/>
          </a:p>
        </p:txBody>
      </p:sp>
      <p:pic>
        <p:nvPicPr>
          <p:cNvPr id="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3206" y="2205898"/>
            <a:ext cx="7515225" cy="2409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4788024" y="3140968"/>
            <a:ext cx="1368152" cy="1442873"/>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873724" y="3264028"/>
            <a:ext cx="1196752" cy="1196752"/>
          </a:xfrm>
          <a:prstGeom prst="rect">
            <a:avLst/>
          </a:prstGeom>
        </p:spPr>
      </p:pic>
    </p:spTree>
    <p:extLst>
      <p:ext uri="{BB962C8B-B14F-4D97-AF65-F5344CB8AC3E}">
        <p14:creationId xmlns:p14="http://schemas.microsoft.com/office/powerpoint/2010/main" val="913138336"/>
      </p:ext>
    </p:extLst>
  </p:cSld>
  <p:clrMapOvr>
    <a:masterClrMapping/>
  </p:clrMapOvr>
  <p:timing>
    <p:tnLst>
      <p:par>
        <p:cTn id="1" dur="indefinite" restart="never" nodeType="tmRoot"/>
      </p:par>
    </p:tnLst>
  </p:timing>
</p:sld>
</file>

<file path=ppt/theme/theme1.xml><?xml version="1.0" encoding="utf-8"?>
<a:theme xmlns:a="http://schemas.openxmlformats.org/drawingml/2006/main" name="LTA Toolki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LTA Toolkit</Template>
  <TotalTime>2475</TotalTime>
  <Words>2002</Words>
  <Application>Microsoft Office PowerPoint</Application>
  <PresentationFormat>On-screen Show (4:3)</PresentationFormat>
  <Paragraphs>182</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LTA Toolkit</vt:lpstr>
      <vt:lpstr>Raising Attainment through developing a whole-school approach to sequence and narrative development to support comprehension and the creation of texts.  Part 2    </vt:lpstr>
      <vt:lpstr>PowerPoint Presentation</vt:lpstr>
      <vt:lpstr>PowerPoint Presentation</vt:lpstr>
      <vt:lpstr>How do Children Learn to Write?</vt:lpstr>
      <vt:lpstr>Talk for Writing© approach </vt:lpstr>
      <vt:lpstr>Step 1: Imitation </vt:lpstr>
      <vt:lpstr>Step 2: Innovate –   Talk</vt:lpstr>
      <vt:lpstr>Step 2: Innovation </vt:lpstr>
      <vt:lpstr>Step 2: Innovation </vt:lpstr>
      <vt:lpstr>Step 2: Innovation </vt:lpstr>
      <vt:lpstr>PowerPoint Presentation</vt:lpstr>
      <vt:lpstr>PowerPoint Presentation</vt:lpstr>
      <vt:lpstr>Applying this in writing…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Dave McCartney</dc:creator>
  <cp:lastModifiedBy>CookJ</cp:lastModifiedBy>
  <cp:revision>188</cp:revision>
  <cp:lastPrinted>2019-01-22T11:35:57Z</cp:lastPrinted>
  <dcterms:created xsi:type="dcterms:W3CDTF">2013-02-22T07:22:54Z</dcterms:created>
  <dcterms:modified xsi:type="dcterms:W3CDTF">2019-07-09T21:43:30Z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75975609</vt:i4>
  </property>
  <property fmtid="{D5CDD505-2E9C-101B-9397-08002B2CF9AE}" pid="4" name="_EmailSubject">
    <vt:lpwstr>new slides for the vocabulary PPT</vt:lpwstr>
  </property>
  <property fmtid="{D5CDD505-2E9C-101B-9397-08002B2CF9AE}" pid="5" name="_AuthorEmail">
    <vt:lpwstr>Rebecca.Castelo@highland.gcsx.gov.uk</vt:lpwstr>
  </property>
  <property fmtid="{D5CDD505-2E9C-101B-9397-08002B2CF9AE}" pid="6" name="_AuthorEmailDisplayName">
    <vt:lpwstr>Rebecca Castelo</vt:lpwstr>
  </property>
  <property fmtid="{D5CDD505-2E9C-101B-9397-08002B2CF9AE}" pid="7" name="_PreviousAdHocReviewCycleID">
    <vt:i4>603569363</vt:i4>
  </property>
</Properties>
</file>